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Lst>
  <p:notesMasterIdLst>
    <p:notesMasterId r:id="rId57"/>
  </p:notesMasterIdLst>
  <p:handoutMasterIdLst>
    <p:handoutMasterId r:id="rId58"/>
  </p:handoutMasterIdLst>
  <p:sldIdLst>
    <p:sldId id="256" r:id="rId2"/>
    <p:sldId id="690" r:id="rId3"/>
    <p:sldId id="645" r:id="rId4"/>
    <p:sldId id="746" r:id="rId5"/>
    <p:sldId id="642" r:id="rId6"/>
    <p:sldId id="643" r:id="rId7"/>
    <p:sldId id="644" r:id="rId8"/>
    <p:sldId id="646" r:id="rId9"/>
    <p:sldId id="647" r:id="rId10"/>
    <p:sldId id="648" r:id="rId11"/>
    <p:sldId id="649" r:id="rId12"/>
    <p:sldId id="650" r:id="rId13"/>
    <p:sldId id="651" r:id="rId14"/>
    <p:sldId id="652" r:id="rId15"/>
    <p:sldId id="653" r:id="rId16"/>
    <p:sldId id="654" r:id="rId17"/>
    <p:sldId id="655" r:id="rId18"/>
    <p:sldId id="656" r:id="rId19"/>
    <p:sldId id="657" r:id="rId20"/>
    <p:sldId id="658" r:id="rId21"/>
    <p:sldId id="659" r:id="rId22"/>
    <p:sldId id="660" r:id="rId23"/>
    <p:sldId id="661" r:id="rId24"/>
    <p:sldId id="662" r:id="rId25"/>
    <p:sldId id="695" r:id="rId26"/>
    <p:sldId id="696" r:id="rId27"/>
    <p:sldId id="686" r:id="rId28"/>
    <p:sldId id="687" r:id="rId29"/>
    <p:sldId id="685" r:id="rId30"/>
    <p:sldId id="663" r:id="rId31"/>
    <p:sldId id="665" r:id="rId32"/>
    <p:sldId id="666" r:id="rId33"/>
    <p:sldId id="667" r:id="rId34"/>
    <p:sldId id="668" r:id="rId35"/>
    <p:sldId id="669" r:id="rId36"/>
    <p:sldId id="670" r:id="rId37"/>
    <p:sldId id="671" r:id="rId38"/>
    <p:sldId id="701" r:id="rId39"/>
    <p:sldId id="748" r:id="rId40"/>
    <p:sldId id="703" r:id="rId41"/>
    <p:sldId id="749" r:id="rId42"/>
    <p:sldId id="691" r:id="rId43"/>
    <p:sldId id="682" r:id="rId44"/>
    <p:sldId id="699" r:id="rId45"/>
    <p:sldId id="672" r:id="rId46"/>
    <p:sldId id="673" r:id="rId47"/>
    <p:sldId id="674" r:id="rId48"/>
    <p:sldId id="675" r:id="rId49"/>
    <p:sldId id="676" r:id="rId50"/>
    <p:sldId id="677" r:id="rId51"/>
    <p:sldId id="678" r:id="rId52"/>
    <p:sldId id="679" r:id="rId53"/>
    <p:sldId id="702" r:id="rId54"/>
    <p:sldId id="704" r:id="rId55"/>
    <p:sldId id="700" r:id="rId56"/>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969696"/>
    <a:srgbClr val="CEEAB0"/>
    <a:srgbClr val="0000CC"/>
    <a:srgbClr val="2F5597"/>
    <a:srgbClr val="AA3720"/>
    <a:srgbClr val="AD1C21"/>
    <a:srgbClr val="A2A2A2"/>
    <a:srgbClr val="EBE9DC"/>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82021" autoAdjust="0"/>
  </p:normalViewPr>
  <p:slideViewPr>
    <p:cSldViewPr snapToGrid="0">
      <p:cViewPr varScale="1">
        <p:scale>
          <a:sx n="93" d="100"/>
          <a:sy n="93" d="100"/>
        </p:scale>
        <p:origin x="105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6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E689E5-CEB7-445B-B1FF-ED0DEB14D1A6}" type="datetimeFigureOut">
              <a:rPr lang="zh-CN" altLang="en-US" smtClean="0"/>
              <a:t>2022/10/8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29245B-6F4C-43E4-B462-F7E3BDC46945}"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t>2022/10/8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约定</a:t>
            </a:r>
            <a:r>
              <a:rPr lang="en-US" altLang="zh-CN" dirty="0"/>
              <a:t>MAX</a:t>
            </a:r>
            <a:r>
              <a:rPr lang="zh-CN" altLang="en-US" dirty="0"/>
              <a:t>先走，</a:t>
            </a: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5 LOOP2 </a:t>
            </a:r>
            <a:r>
              <a:rPr lang="zh-CN" altLang="en-US" dirty="0"/>
              <a:t>倒推到上一层节点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规定深度很重要</a:t>
            </a: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没看过一张棋谱，只有游戏规则，</a:t>
            </a:r>
            <a:r>
              <a:rPr lang="en-US" altLang="zh-CN" dirty="0"/>
              <a:t>3</a:t>
            </a:r>
            <a:r>
              <a:rPr lang="zh-CN" altLang="en-US" dirty="0"/>
              <a:t>天的自我学习时间，就把它的上一代打了个</a:t>
            </a:r>
            <a:r>
              <a:rPr lang="en-US" altLang="zh-CN" dirty="0"/>
              <a:t>100:0</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规定深度很重要</a:t>
            </a: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于东</a:t>
            </a:r>
            <a:r>
              <a:rPr lang="en-US" altLang="zh-CN" dirty="0"/>
              <a:t>MOOC </a:t>
            </a:r>
            <a:r>
              <a:rPr lang="zh-CN" altLang="en-US" dirty="0"/>
              <a:t>第</a:t>
            </a:r>
            <a:r>
              <a:rPr lang="en-US" altLang="zh-CN" dirty="0"/>
              <a:t>5.5</a:t>
            </a:r>
            <a:r>
              <a:rPr lang="zh-CN" altLang="en-US" dirty="0"/>
              <a:t>博弈搜索</a:t>
            </a:r>
            <a:r>
              <a:rPr lang="en-US" altLang="zh-CN" dirty="0"/>
              <a:t>9:15</a:t>
            </a:r>
            <a:r>
              <a:rPr lang="zh-CN" altLang="en-US" dirty="0"/>
              <a:t>秒</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1040" y="4415790"/>
            <a:ext cx="5608320" cy="4183380"/>
          </a:xfrm>
          <a:prstGeom prst="rect">
            <a:avLst/>
          </a:prstGeom>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en-US" altLang="zh-CN" sz="2400" dirty="0"/>
          </a:p>
        </p:txBody>
      </p:sp>
      <p:sp>
        <p:nvSpPr>
          <p:cNvPr id="4" name="灯片编号占位符 3"/>
          <p:cNvSpPr>
            <a:spLocks noGrp="1"/>
          </p:cNvSpPr>
          <p:nvPr>
            <p:ph type="sldNum" sz="quarter" idx="10"/>
          </p:nvPr>
        </p:nvSpPr>
        <p:spPr/>
        <p:txBody>
          <a:bodyPr/>
          <a:lstStyle/>
          <a:p>
            <a:fld id="{D7EDB633-40F5-4296-8AED-DF6B7CABF795}"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在围棋中击败李世石</a:t>
            </a:r>
            <a:r>
              <a:rPr lang="en-US" altLang="zh-CN" sz="1200" b="0" i="0" kern="1200" dirty="0">
                <a:solidFill>
                  <a:schemeClr val="tx1"/>
                </a:solidFill>
                <a:effectLst/>
                <a:latin typeface="+mn-lt"/>
                <a:ea typeface="+mn-ea"/>
                <a:cs typeface="+mn-cs"/>
              </a:rPr>
              <a:t>(Lee Sedol)</a:t>
            </a:r>
            <a:r>
              <a:rPr lang="zh-CN" altLang="en-US" sz="1200" b="0" i="0" kern="1200" dirty="0">
                <a:solidFill>
                  <a:schemeClr val="tx1"/>
                </a:solidFill>
                <a:effectLst/>
                <a:latin typeface="+mn-lt"/>
                <a:ea typeface="+mn-ea"/>
                <a:cs typeface="+mn-cs"/>
              </a:rPr>
              <a:t>，需要训练</a:t>
            </a:r>
            <a:r>
              <a:rPr lang="en-US" altLang="zh-CN" sz="1200" b="0" i="0" kern="1200" dirty="0">
                <a:solidFill>
                  <a:schemeClr val="tx1"/>
                </a:solidFill>
                <a:effectLst/>
                <a:latin typeface="+mn-lt"/>
                <a:ea typeface="+mn-ea"/>
                <a:cs typeface="+mn-cs"/>
              </a:rPr>
              <a:t>1,920</a:t>
            </a:r>
            <a:r>
              <a:rPr lang="zh-CN" altLang="en-US" sz="1200" b="0" i="0" kern="1200" dirty="0">
                <a:solidFill>
                  <a:schemeClr val="tx1"/>
                </a:solidFill>
                <a:effectLst/>
                <a:latin typeface="+mn-lt"/>
                <a:ea typeface="+mn-ea"/>
                <a:cs typeface="+mn-cs"/>
              </a:rPr>
              <a:t>个</a:t>
            </a:r>
            <a:r>
              <a:rPr lang="en-US" altLang="zh-CN" sz="1200" b="0" i="0" kern="1200" dirty="0" err="1">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280</a:t>
            </a:r>
            <a:r>
              <a:rPr lang="zh-CN" altLang="en-US" sz="1200" b="0" i="0" kern="1200" dirty="0">
                <a:solidFill>
                  <a:schemeClr val="tx1"/>
                </a:solidFill>
                <a:effectLst/>
                <a:latin typeface="+mn-lt"/>
                <a:ea typeface="+mn-ea"/>
                <a:cs typeface="+mn-cs"/>
              </a:rPr>
              <a:t>个</a:t>
            </a:r>
            <a:r>
              <a:rPr lang="en-US" altLang="zh-CN" sz="1200" b="0" i="0" kern="1200" dirty="0" err="1">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，用电成本约为</a:t>
            </a:r>
            <a:r>
              <a:rPr lang="en-US" altLang="zh-CN" sz="1200" b="0" i="0" kern="1200" dirty="0">
                <a:solidFill>
                  <a:schemeClr val="tx1"/>
                </a:solidFill>
                <a:effectLst/>
                <a:latin typeface="+mn-lt"/>
                <a:ea typeface="+mn-ea"/>
                <a:cs typeface="+mn-cs"/>
              </a:rPr>
              <a:t>3,000</a:t>
            </a:r>
            <a:r>
              <a:rPr lang="zh-CN" altLang="en-US" sz="1200" b="0" i="0" kern="1200" dirty="0">
                <a:solidFill>
                  <a:schemeClr val="tx1"/>
                </a:solidFill>
                <a:effectLst/>
                <a:latin typeface="+mn-lt"/>
                <a:ea typeface="+mn-ea"/>
                <a:cs typeface="+mn-cs"/>
              </a:rPr>
              <a:t>美元。</a:t>
            </a:r>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1" i="0" u="none" strike="noStrike" kern="1200" dirty="0">
                <a:solidFill>
                  <a:schemeClr val="tx1"/>
                </a:solidFill>
                <a:effectLst/>
                <a:latin typeface="+mn-lt"/>
                <a:ea typeface="+mn-ea"/>
                <a:cs typeface="+mn-cs"/>
              </a:rPr>
              <a:t>rollout</a:t>
            </a:r>
            <a:r>
              <a:rPr lang="zh-CN" altLang="en-US" sz="1200" b="1" i="0" u="none" strike="noStrike" kern="1200" dirty="0">
                <a:solidFill>
                  <a:schemeClr val="tx1"/>
                </a:solidFill>
                <a:effectLst/>
                <a:latin typeface="+mn-lt"/>
                <a:ea typeface="+mn-ea"/>
                <a:cs typeface="+mn-cs"/>
              </a:rPr>
              <a:t>算法只估计每一个当前状态的值？</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南京会 汪荣贵教授</a:t>
            </a:r>
            <a:r>
              <a:rPr lang="en-US" altLang="zh-CN" dirty="0"/>
              <a:t>《</a:t>
            </a:r>
            <a:r>
              <a:rPr lang="zh-CN" altLang="en-US" dirty="0"/>
              <a:t>机器学习</a:t>
            </a:r>
            <a:r>
              <a:rPr lang="en-US" altLang="zh-CN" dirty="0"/>
              <a:t>》</a:t>
            </a:r>
          </a:p>
          <a:p>
            <a:r>
              <a:rPr lang="zh-CN" altLang="zh-CN" dirty="0"/>
              <a:t>五子棋，与</a:t>
            </a:r>
            <a:r>
              <a:rPr lang="en-US" altLang="zh-CN" dirty="0"/>
              <a:t>ALPHAGO</a:t>
            </a:r>
            <a:r>
              <a:rPr lang="zh-CN" altLang="zh-CN" dirty="0"/>
              <a:t>类似，只是规模较小</a:t>
            </a:r>
          </a:p>
          <a:p>
            <a:pPr lvl="1"/>
            <a:r>
              <a:rPr lang="zh-CN" altLang="zh-CN" dirty="0"/>
              <a:t>强化学习做决策</a:t>
            </a:r>
          </a:p>
          <a:p>
            <a:pPr lvl="1"/>
            <a:r>
              <a:rPr lang="zh-CN" altLang="zh-CN" dirty="0"/>
              <a:t>蒙特卡洛做搜索</a:t>
            </a:r>
          </a:p>
          <a:p>
            <a:r>
              <a:rPr lang="zh-CN" altLang="zh-CN" dirty="0"/>
              <a:t>每天有新东西出现，现在打麻将，星际联盟，人打不过</a:t>
            </a:r>
            <a:r>
              <a:rPr lang="en-US" altLang="zh-CN" dirty="0"/>
              <a:t>AI</a:t>
            </a:r>
            <a:r>
              <a:rPr lang="zh-CN" altLang="zh-CN" dirty="0"/>
              <a:t>了</a:t>
            </a:r>
          </a:p>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55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41"/>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ECE26C-4A70-4B71-8347-A7960FF9A94C}"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4A98B8-C02F-41B1-BF0F-BFD3D15F86EC}"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31"/>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23F19D9-35E4-451B-89F9-42A7DAD69307}"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C66B39-4E40-4AEE-B3B0-61665996D560}"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5"/>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E3C34B-B023-45EB-8BC3-13042B1CA022}"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FE2585-51F5-48D3-A8EC-B104B9ACD61F}"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646D717-46D1-4B32-9CD9-9A9F20704497}"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C62438-4A27-4AA5-9191-8273D5DC212C}"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87DC6-EF38-492C-B20F-266E55BA8166}"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129E36-E7E7-4001-B16E-1BB74182D545}"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4DFC910-E1BE-4BF5-9863-15D8CBE8E44D}"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6"/>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E95C6BEE-FC7E-41F8-987D-12B83EF16027}"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6"/>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6"/>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5.bin"/><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emf"/><Relationship Id="rId5" Type="http://schemas.openxmlformats.org/officeDocument/2006/relationships/oleObject" Target="../embeddings/oleObject6.bin"/><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920766" y="2739529"/>
            <a:ext cx="9788152" cy="1691640"/>
          </a:xfrm>
          <a:prstGeom prst="rect">
            <a:avLst/>
          </a:prstGeom>
          <a:noFill/>
        </p:spPr>
        <p:txBody>
          <a:bodyPr wrap="square" rtlCol="0">
            <a:spAutoFit/>
          </a:bodyPr>
          <a:lstStyle/>
          <a:p>
            <a:pPr algn="ctr"/>
            <a:r>
              <a:rPr lang="zh-CN" altLang="en-US" sz="4800" b="1" dirty="0">
                <a:latin typeface="微软雅黑" panose="020B0503020204020204" pitchFamily="34" charset="-122"/>
              </a:rPr>
              <a:t>博 弈 与 搜 索</a:t>
            </a:r>
            <a:endParaRPr lang="zh-CN" altLang="en-US" sz="4800" b="1" dirty="0">
              <a:solidFill>
                <a:srgbClr val="FF0000"/>
              </a:solidFill>
              <a:latin typeface="微软雅黑" panose="020B0503020204020204" pitchFamily="34" charset="-122"/>
            </a:endParaRPr>
          </a:p>
          <a:p>
            <a:pPr algn="ctr"/>
            <a:endParaRPr lang="en-US" altLang="zh-CN" sz="2800" dirty="0">
              <a:ln w="0"/>
              <a:solidFill>
                <a:schemeClr val="tx2"/>
              </a:solidFill>
              <a:latin typeface="微软雅黑" panose="020B0503020204020204" pitchFamily="34" charset="-122"/>
              <a:ea typeface="微软雅黑" panose="020B0503020204020204" pitchFamily="34" charset="-122"/>
            </a:endParaRPr>
          </a:p>
          <a:p>
            <a:pPr algn="ctr"/>
            <a:endParaRPr lang="en-US" altLang="zh-CN" sz="2800" dirty="0">
              <a:ln w="0"/>
              <a:solidFill>
                <a:schemeClr val="tx2"/>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0" y="297348"/>
            <a:ext cx="12162724" cy="1446548"/>
          </a:xfrm>
          <a:prstGeom prst="rect">
            <a:avLst/>
          </a:prstGeom>
          <a:noFill/>
        </p:spPr>
        <p:txBody>
          <a:bodyPr wrap="square" lIns="91438" tIns="45719" rIns="91438" bIns="45719" rtlCol="0">
            <a:spAutoFit/>
          </a:bodyPr>
          <a:lstStyle/>
          <a:p>
            <a:pPr algn="ctr"/>
            <a:r>
              <a:rPr lang="zh-CN" altLang="en-US" sz="8800" dirty="0">
                <a:ln w="0"/>
                <a:solidFill>
                  <a:schemeClr val="tx2"/>
                </a:solidFill>
                <a:latin typeface="华文隶书" panose="02010800040101010101" pitchFamily="2" charset="-122"/>
                <a:ea typeface="华文隶书" panose="02010800040101010101" pitchFamily="2" charset="-122"/>
              </a:rPr>
              <a:t>人工智能</a:t>
            </a:r>
            <a:endParaRPr lang="en-US" altLang="zh-CN" sz="8800" dirty="0">
              <a:ln w="0"/>
              <a:solidFill>
                <a:schemeClr val="tx2"/>
              </a:solidFill>
              <a:latin typeface="华文隶书" panose="02010800040101010101" pitchFamily="2" charset="-122"/>
              <a:ea typeface="华文隶书" panose="02010800040101010101" pitchFamily="2" charset="-122"/>
            </a:endParaRPr>
          </a:p>
        </p:txBody>
      </p:sp>
      <p:sp>
        <p:nvSpPr>
          <p:cNvPr id="76" name="Freeform 96"/>
          <p:cNvSpPr/>
          <p:nvPr/>
        </p:nvSpPr>
        <p:spPr bwMode="auto">
          <a:xfrm>
            <a:off x="10708918" y="304018"/>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
        <p:nvSpPr>
          <p:cNvPr id="27" name="矩形 26"/>
          <p:cNvSpPr/>
          <p:nvPr/>
        </p:nvSpPr>
        <p:spPr>
          <a:xfrm>
            <a:off x="1404" y="5193216"/>
            <a:ext cx="12191065" cy="461665"/>
          </a:xfrm>
          <a:prstGeom prst="rect">
            <a:avLst/>
          </a:prstGeom>
        </p:spPr>
        <p:txBody>
          <a:bodyPr wrap="square">
            <a:spAutoFit/>
          </a:bodyPr>
          <a:lstStyle/>
          <a:p>
            <a:pPr algn="ctr"/>
            <a:r>
              <a:rPr lang="en-US" altLang="zh-CN" sz="2400" dirty="0">
                <a:ln w="0"/>
                <a:solidFill>
                  <a:schemeClr val="tx2"/>
                </a:solidFill>
                <a:latin typeface="微软雅黑" panose="020B0503020204020204" pitchFamily="34" charset="-122"/>
                <a:ea typeface="微软雅黑" panose="020B0503020204020204" pitchFamily="34" charset="-122"/>
              </a:rPr>
              <a:t>2019</a:t>
            </a:r>
            <a:r>
              <a:rPr lang="zh-CN" altLang="en-US" sz="2400" dirty="0">
                <a:ln w="0"/>
                <a:solidFill>
                  <a:schemeClr val="tx2"/>
                </a:solidFill>
                <a:latin typeface="微软雅黑" panose="020B0503020204020204" pitchFamily="34" charset="-122"/>
                <a:ea typeface="微软雅黑" panose="020B0503020204020204" pitchFamily="34" charset="-122"/>
              </a:rPr>
              <a:t>年</a:t>
            </a:r>
            <a:r>
              <a:rPr lang="en-US" altLang="zh-CN" sz="2400" dirty="0">
                <a:ln w="0"/>
                <a:solidFill>
                  <a:schemeClr val="tx2"/>
                </a:solidFill>
                <a:latin typeface="微软雅黑" panose="020B0503020204020204" pitchFamily="34" charset="-122"/>
                <a:ea typeface="微软雅黑" panose="020B0503020204020204" pitchFamily="34" charset="-122"/>
              </a:rPr>
              <a:t>2</a:t>
            </a:r>
            <a:r>
              <a:rPr lang="zh-CN" altLang="en-US" sz="2400" dirty="0">
                <a:ln w="0"/>
                <a:solidFill>
                  <a:schemeClr val="tx2"/>
                </a:solidFill>
                <a:latin typeface="微软雅黑" panose="020B0503020204020204" pitchFamily="34" charset="-122"/>
                <a:ea typeface="微软雅黑" panose="020B0503020204020204" pitchFamily="34" charset="-122"/>
              </a:rPr>
              <a:t>月</a:t>
            </a:r>
            <a:r>
              <a:rPr lang="en-US" altLang="zh-CN" sz="2400" dirty="0">
                <a:ln w="0"/>
                <a:solidFill>
                  <a:schemeClr val="tx2"/>
                </a:solidFill>
                <a:latin typeface="微软雅黑" panose="020B0503020204020204" pitchFamily="34" charset="-122"/>
                <a:ea typeface="微软雅黑" panose="020B0503020204020204" pitchFamily="34" charset="-122"/>
              </a:rPr>
              <a:t>18</a:t>
            </a:r>
            <a:r>
              <a:rPr lang="zh-CN" altLang="en-US" sz="2400" dirty="0">
                <a:ln w="0"/>
                <a:solidFill>
                  <a:schemeClr val="tx2"/>
                </a:solidFill>
                <a:latin typeface="微软雅黑" panose="020B0503020204020204" pitchFamily="34" charset="-122"/>
                <a:ea typeface="微软雅黑" panose="020B0503020204020204" pitchFamily="34" charset="-122"/>
              </a:rPr>
              <a:t>日</a:t>
            </a:r>
            <a:endParaRPr lang="en-US" altLang="zh-CN" sz="2400" dirty="0">
              <a:ln w="0"/>
              <a:solidFill>
                <a:schemeClr val="tx2"/>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8610600" y="6368386"/>
            <a:ext cx="2743200" cy="365125"/>
          </a:xfrm>
        </p:spPr>
        <p:txBody>
          <a:bodyPr/>
          <a:lstStyle/>
          <a:p>
            <a:fld id="{888F8D02-9041-4C59-BC62-13DE0E5C6713}" type="slidenum">
              <a:rPr lang="zh-CN" altLang="en-US" smtClean="0"/>
              <a:t>1</a:t>
            </a:fld>
            <a:endParaRPr lang="zh-CN" altLang="en-US"/>
          </a:p>
        </p:txBody>
      </p:sp>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432300"/>
            <a:ext cx="12192469" cy="242570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ea typeface="+mj-ea"/>
              </a:rPr>
              <a:t>5.2 </a:t>
            </a:r>
            <a:r>
              <a:rPr lang="zh-CN" altLang="en-US" sz="3600" b="1" dirty="0">
                <a:latin typeface="+mj-ea"/>
                <a:ea typeface="+mj-ea"/>
              </a:rPr>
              <a:t>极小极大搜索算法</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10</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8201" y="2281619"/>
            <a:ext cx="10134600" cy="4118050"/>
          </a:xfrm>
          <a:prstGeom prst="rect">
            <a:avLst/>
          </a:prstGeom>
        </p:spPr>
        <p:txBody>
          <a:bodyPr wrap="square">
            <a:spAutoFit/>
          </a:bodyPr>
          <a:lstStyle/>
          <a:p>
            <a:r>
              <a:rPr lang="zh-CN" altLang="en-US" sz="3200" b="1" dirty="0">
                <a:solidFill>
                  <a:srgbClr val="3333FF"/>
                </a:solidFill>
              </a:rPr>
              <a:t>（</a:t>
            </a:r>
            <a:r>
              <a:rPr lang="en-US" altLang="zh-CN" sz="3200" b="1" dirty="0">
                <a:solidFill>
                  <a:srgbClr val="3333FF"/>
                </a:solidFill>
              </a:rPr>
              <a:t>1</a:t>
            </a:r>
            <a:r>
              <a:rPr lang="zh-CN" altLang="en-US" sz="3200" b="1" dirty="0">
                <a:solidFill>
                  <a:srgbClr val="3333FF"/>
                </a:solidFill>
              </a:rPr>
              <a:t>）极小极大搜索的思想</a:t>
            </a:r>
          </a:p>
          <a:p>
            <a:pPr marL="457200" indent="-457200">
              <a:lnSpc>
                <a:spcPct val="140000"/>
              </a:lnSpc>
              <a:spcBef>
                <a:spcPct val="60000"/>
              </a:spcBef>
              <a:buFont typeface="Arial" panose="020B0604020202020204" pitchFamily="34" charset="0"/>
              <a:buChar char="•"/>
            </a:pPr>
            <a:r>
              <a:rPr lang="zh-CN" altLang="en-US" sz="2800" dirty="0"/>
              <a:t>极小极大搜索策略是考虑双方对弈若干步之后，从可能的步中选一步相对好的走步，即在有限的搜索深度范围内进行求解。</a:t>
            </a:r>
          </a:p>
          <a:p>
            <a:pPr marL="457200" indent="-457200">
              <a:lnSpc>
                <a:spcPct val="140000"/>
              </a:lnSpc>
              <a:spcBef>
                <a:spcPct val="60000"/>
              </a:spcBef>
              <a:buFont typeface="Arial" panose="020B0604020202020204" pitchFamily="34" charset="0"/>
              <a:buChar char="•"/>
            </a:pPr>
            <a:r>
              <a:rPr lang="zh-CN" altLang="en-US" sz="2800" dirty="0"/>
              <a:t>为此要定义一个</a:t>
            </a:r>
            <a:r>
              <a:rPr lang="zh-CN" altLang="en-US" sz="2800" dirty="0">
                <a:solidFill>
                  <a:srgbClr val="3333FF"/>
                </a:solidFill>
              </a:rPr>
              <a:t>静态估计函数</a:t>
            </a:r>
            <a:r>
              <a:rPr lang="en-US" altLang="zh-CN" sz="2800" dirty="0">
                <a:solidFill>
                  <a:srgbClr val="3333FF"/>
                </a:solidFill>
              </a:rPr>
              <a:t>f</a:t>
            </a:r>
            <a:r>
              <a:rPr lang="zh-CN" altLang="en-US" sz="2800" dirty="0"/>
              <a:t>，以便对棋局的势态作出优劣估计。这个函数可根据棋局优劣势态的特征来定义。</a:t>
            </a:r>
          </a:p>
        </p:txBody>
      </p:sp>
      <p:sp>
        <p:nvSpPr>
          <p:cNvPr id="5" name="矩形 4">
            <a:extLst>
              <a:ext uri="{FF2B5EF4-FFF2-40B4-BE49-F238E27FC236}">
                <a16:creationId xmlns:a16="http://schemas.microsoft.com/office/drawing/2014/main" id="{1491E95D-DD93-4A5E-B4E1-21D3352F4A3F}"/>
              </a:ext>
            </a:extLst>
          </p:cNvPr>
          <p:cNvSpPr/>
          <p:nvPr/>
        </p:nvSpPr>
        <p:spPr>
          <a:xfrm>
            <a:off x="533401" y="6317634"/>
            <a:ext cx="8077199" cy="384721"/>
          </a:xfrm>
          <a:prstGeom prst="rect">
            <a:avLst/>
          </a:prstGeom>
        </p:spPr>
        <p:txBody>
          <a:bodyPr wrap="square">
            <a:spAutoFit/>
          </a:bodyPr>
          <a:lstStyle/>
          <a:p>
            <a:r>
              <a:rPr lang="zh-CN" altLang="en-US" dirty="0"/>
              <a:t>https://blog.csdn.net/housong_csdn/article/details/73920746</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11</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81923" y="2061873"/>
            <a:ext cx="11228153" cy="2299284"/>
          </a:xfrm>
          <a:prstGeom prst="rect">
            <a:avLst/>
          </a:prstGeom>
          <a:ln>
            <a:solidFill>
              <a:schemeClr val="accent1"/>
            </a:solidFill>
            <a:prstDash val="dashDot"/>
          </a:ln>
        </p:spPr>
        <p:txBody>
          <a:bodyPr wrap="square">
            <a:spAutoFit/>
          </a:bodyPr>
          <a:lstStyle/>
          <a:p>
            <a:pPr>
              <a:lnSpc>
                <a:spcPct val="150000"/>
              </a:lnSpc>
              <a:spcBef>
                <a:spcPts val="600"/>
              </a:spcBef>
            </a:pPr>
            <a:r>
              <a:rPr lang="zh-CN" altLang="en-US" sz="2800" dirty="0"/>
              <a:t>博弈双方的目标量化：</a:t>
            </a:r>
            <a:endParaRPr lang="en-US" altLang="zh-CN" sz="2800" dirty="0"/>
          </a:p>
          <a:p>
            <a:pPr marL="457200" indent="-457200">
              <a:lnSpc>
                <a:spcPct val="150000"/>
              </a:lnSpc>
              <a:spcBef>
                <a:spcPts val="600"/>
              </a:spcBef>
              <a:buFont typeface="Arial" panose="020B0604020202020204" pitchFamily="34" charset="0"/>
              <a:buChar char="•"/>
            </a:pPr>
            <a:r>
              <a:rPr lang="en-US" altLang="zh-CN" sz="2000" dirty="0"/>
              <a:t>MAX </a:t>
            </a:r>
            <a:r>
              <a:rPr lang="zh-CN" altLang="en-US" sz="2000" dirty="0"/>
              <a:t>方，程序方，我方目标是使每步得分最大</a:t>
            </a:r>
          </a:p>
          <a:p>
            <a:pPr marL="457200" indent="-457200">
              <a:lnSpc>
                <a:spcPct val="150000"/>
              </a:lnSpc>
              <a:spcBef>
                <a:spcPts val="600"/>
              </a:spcBef>
              <a:buFont typeface="Arial" panose="020B0604020202020204" pitchFamily="34" charset="0"/>
              <a:buChar char="•"/>
            </a:pPr>
            <a:r>
              <a:rPr lang="en-US" altLang="zh-CN" sz="2000" dirty="0"/>
              <a:t>MIN</a:t>
            </a:r>
            <a:r>
              <a:rPr lang="zh-CN" altLang="en-US" sz="2000" dirty="0"/>
              <a:t>方，对手方，他方目标是最大化他的得分，相当于最小化我方得分；</a:t>
            </a:r>
          </a:p>
          <a:p>
            <a:pPr marL="457200" indent="-457200">
              <a:lnSpc>
                <a:spcPct val="150000"/>
              </a:lnSpc>
              <a:spcBef>
                <a:spcPts val="600"/>
              </a:spcBef>
              <a:buFont typeface="Arial" panose="020B0604020202020204" pitchFamily="34" charset="0"/>
              <a:buChar char="•"/>
            </a:pPr>
            <a:r>
              <a:rPr lang="en-US" altLang="zh-CN" sz="2000" dirty="0"/>
              <a:t>P  </a:t>
            </a:r>
            <a:r>
              <a:rPr lang="zh-CN" altLang="en-US" sz="2000" dirty="0"/>
              <a:t>代表一个棋局（即一个状态）</a:t>
            </a:r>
          </a:p>
        </p:txBody>
      </p:sp>
      <p:sp>
        <p:nvSpPr>
          <p:cNvPr id="4" name="矩形 3"/>
          <p:cNvSpPr/>
          <p:nvPr/>
        </p:nvSpPr>
        <p:spPr>
          <a:xfrm>
            <a:off x="4845269" y="3973972"/>
            <a:ext cx="6361386" cy="3000821"/>
          </a:xfrm>
          <a:prstGeom prst="rect">
            <a:avLst/>
          </a:prstGeom>
        </p:spPr>
        <p:txBody>
          <a:bodyPr wrap="square">
            <a:spAutoFit/>
          </a:bodyPr>
          <a:lstStyle/>
          <a:p>
            <a:pPr>
              <a:lnSpc>
                <a:spcPct val="150000"/>
              </a:lnSpc>
              <a:spcBef>
                <a:spcPts val="600"/>
              </a:spcBef>
            </a:pPr>
            <a:r>
              <a:rPr lang="zh-CN" altLang="en-US" sz="3200" dirty="0"/>
              <a:t> </a:t>
            </a:r>
            <a:r>
              <a:rPr lang="en-US" altLang="zh-CN" sz="3200" dirty="0"/>
              <a:t>f(P)</a:t>
            </a:r>
            <a:r>
              <a:rPr lang="zh-CN" altLang="en-US" sz="3200" dirty="0"/>
              <a:t>由棋局势态的优劣来决定</a:t>
            </a:r>
            <a:r>
              <a:rPr lang="en-US" altLang="zh-CN" sz="3200" dirty="0"/>
              <a:t>:</a:t>
            </a:r>
          </a:p>
          <a:p>
            <a:pPr marL="457200" indent="-457200">
              <a:lnSpc>
                <a:spcPct val="150000"/>
              </a:lnSpc>
              <a:spcBef>
                <a:spcPts val="600"/>
              </a:spcBef>
              <a:buFont typeface="Arial" panose="020B0604020202020204" pitchFamily="34" charset="0"/>
              <a:buChar char="•"/>
            </a:pPr>
            <a:r>
              <a:rPr lang="zh-CN" altLang="en-US" sz="2800" dirty="0"/>
              <a:t>有利于</a:t>
            </a:r>
            <a:r>
              <a:rPr lang="en-US" altLang="zh-CN" sz="2800" dirty="0"/>
              <a:t>MAX</a:t>
            </a:r>
            <a:r>
              <a:rPr lang="zh-CN" altLang="en-US" sz="2800" dirty="0"/>
              <a:t>的势态，</a:t>
            </a:r>
            <a:r>
              <a:rPr lang="en-US" altLang="zh-CN" sz="2800" dirty="0"/>
              <a:t>f(P)</a:t>
            </a:r>
            <a:r>
              <a:rPr lang="zh-CN" altLang="en-US" sz="2800" dirty="0"/>
              <a:t>取正值</a:t>
            </a:r>
          </a:p>
          <a:p>
            <a:pPr marL="457200" indent="-457200">
              <a:lnSpc>
                <a:spcPct val="150000"/>
              </a:lnSpc>
              <a:spcBef>
                <a:spcPts val="600"/>
              </a:spcBef>
              <a:buFont typeface="Arial" panose="020B0604020202020204" pitchFamily="34" charset="0"/>
              <a:buChar char="•"/>
            </a:pPr>
            <a:r>
              <a:rPr lang="zh-CN" altLang="en-US" sz="2800" dirty="0"/>
              <a:t>有利于</a:t>
            </a:r>
            <a:r>
              <a:rPr lang="en-US" altLang="zh-CN" sz="2800" dirty="0"/>
              <a:t>MIN</a:t>
            </a:r>
            <a:r>
              <a:rPr lang="zh-CN" altLang="en-US" sz="2800" dirty="0"/>
              <a:t>的势态，</a:t>
            </a:r>
            <a:r>
              <a:rPr lang="en-US" altLang="zh-CN" sz="2800" dirty="0"/>
              <a:t>f(P)</a:t>
            </a:r>
            <a:r>
              <a:rPr lang="zh-CN" altLang="en-US" sz="2800" dirty="0"/>
              <a:t>取负值</a:t>
            </a:r>
          </a:p>
          <a:p>
            <a:pPr marL="457200" indent="-457200">
              <a:lnSpc>
                <a:spcPct val="150000"/>
              </a:lnSpc>
              <a:spcBef>
                <a:spcPts val="600"/>
              </a:spcBef>
              <a:buFont typeface="Arial" panose="020B0604020202020204" pitchFamily="34" charset="0"/>
              <a:buChar char="•"/>
            </a:pPr>
            <a:r>
              <a:rPr lang="zh-CN" altLang="en-US" sz="2800" dirty="0"/>
              <a:t>势态均衡，</a:t>
            </a:r>
            <a:r>
              <a:rPr lang="en-US" altLang="zh-CN" sz="2800" dirty="0"/>
              <a:t>f(P)</a:t>
            </a:r>
            <a:r>
              <a:rPr lang="zh-CN" altLang="en-US" sz="2800" dirty="0"/>
              <a:t>取零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12</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64705" y="2281619"/>
            <a:ext cx="10489095" cy="3942298"/>
          </a:xfrm>
          <a:prstGeom prst="rect">
            <a:avLst/>
          </a:prstGeom>
        </p:spPr>
        <p:txBody>
          <a:bodyPr wrap="square">
            <a:spAutoFit/>
          </a:bodyPr>
          <a:lstStyle/>
          <a:p>
            <a:pPr>
              <a:lnSpc>
                <a:spcPct val="130000"/>
              </a:lnSpc>
              <a:spcBef>
                <a:spcPts val="600"/>
              </a:spcBef>
            </a:pPr>
            <a:r>
              <a:rPr lang="zh-CN" altLang="en-US" sz="3200" dirty="0"/>
              <a:t>使用静态函数进行估计必须以下述两个条件为前提：</a:t>
            </a:r>
          </a:p>
          <a:p>
            <a:pPr>
              <a:lnSpc>
                <a:spcPct val="130000"/>
              </a:lnSpc>
              <a:spcBef>
                <a:spcPts val="600"/>
              </a:spcBef>
            </a:pPr>
            <a:r>
              <a:rPr lang="zh-CN" altLang="en-US" sz="2800" dirty="0"/>
              <a:t>   １）双方都知道各自走到什么程度、下一步可能做什么。</a:t>
            </a:r>
          </a:p>
          <a:p>
            <a:pPr>
              <a:lnSpc>
                <a:spcPct val="130000"/>
              </a:lnSpc>
              <a:spcBef>
                <a:spcPts val="600"/>
              </a:spcBef>
            </a:pPr>
            <a:r>
              <a:rPr lang="zh-CN" altLang="en-US" sz="2800" dirty="0"/>
              <a:t>   ２）不考虑偶然因素影响。</a:t>
            </a:r>
          </a:p>
          <a:p>
            <a:pPr>
              <a:lnSpc>
                <a:spcPct val="130000"/>
              </a:lnSpc>
              <a:spcBef>
                <a:spcPts val="600"/>
              </a:spcBef>
            </a:pPr>
            <a:r>
              <a:rPr lang="zh-CN" altLang="en-US" sz="3200" dirty="0"/>
              <a:t>在这个前提下，博弈双方必须考虑：</a:t>
            </a:r>
          </a:p>
          <a:p>
            <a:pPr>
              <a:lnSpc>
                <a:spcPct val="130000"/>
              </a:lnSpc>
              <a:spcBef>
                <a:spcPts val="600"/>
              </a:spcBef>
            </a:pPr>
            <a:r>
              <a:rPr lang="zh-CN" altLang="en-US" sz="2800" dirty="0"/>
              <a:t>   １）如何产生一个最好的走步。</a:t>
            </a:r>
          </a:p>
          <a:p>
            <a:pPr>
              <a:lnSpc>
                <a:spcPct val="130000"/>
              </a:lnSpc>
              <a:spcBef>
                <a:spcPts val="600"/>
              </a:spcBef>
            </a:pPr>
            <a:r>
              <a:rPr lang="zh-CN" altLang="en-US" sz="2800" dirty="0"/>
              <a:t>   ２）如何改进测试方法，能尽快搜索到最好的走步。</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13</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47720" y="2192168"/>
            <a:ext cx="10706079" cy="4173450"/>
          </a:xfrm>
          <a:prstGeom prst="rect">
            <a:avLst/>
          </a:prstGeom>
        </p:spPr>
        <p:txBody>
          <a:bodyPr wrap="square">
            <a:spAutoFit/>
          </a:bodyPr>
          <a:lstStyle/>
          <a:p>
            <a:pPr>
              <a:lnSpc>
                <a:spcPct val="130000"/>
              </a:lnSpc>
            </a:pPr>
            <a:r>
              <a:rPr lang="en-US" altLang="zh-CN" sz="3200" b="1" dirty="0">
                <a:solidFill>
                  <a:srgbClr val="3333FF"/>
                </a:solidFill>
              </a:rPr>
              <a:t>MINMAX</a:t>
            </a:r>
            <a:r>
              <a:rPr lang="zh-CN" altLang="en-US" sz="3200" b="1" dirty="0">
                <a:solidFill>
                  <a:srgbClr val="3333FF"/>
                </a:solidFill>
              </a:rPr>
              <a:t>的基本思想是：</a:t>
            </a:r>
          </a:p>
          <a:p>
            <a:pPr>
              <a:lnSpc>
                <a:spcPct val="130000"/>
              </a:lnSpc>
            </a:pPr>
            <a:r>
              <a:rPr lang="zh-CN" altLang="en-US" sz="3200" dirty="0"/>
              <a:t>   </a:t>
            </a:r>
            <a:r>
              <a:rPr lang="zh-CN" altLang="en-US" sz="2800" dirty="0"/>
              <a:t>１）当轮到</a:t>
            </a:r>
            <a:r>
              <a:rPr lang="en-US" altLang="zh-CN" sz="2800" dirty="0"/>
              <a:t>MIN</a:t>
            </a:r>
            <a:r>
              <a:rPr lang="zh-CN" altLang="en-US" sz="2800" dirty="0"/>
              <a:t>走步的结点时，</a:t>
            </a:r>
            <a:r>
              <a:rPr lang="en-US" altLang="zh-CN" sz="2800" dirty="0"/>
              <a:t>MAX</a:t>
            </a:r>
            <a:r>
              <a:rPr lang="zh-CN" altLang="en-US" sz="2800" dirty="0"/>
              <a:t>应考虑最坏的情况（因此，</a:t>
            </a:r>
            <a:r>
              <a:rPr lang="en-US" altLang="zh-CN" sz="2800" dirty="0"/>
              <a:t>f(p)</a:t>
            </a:r>
            <a:r>
              <a:rPr lang="zh-CN" altLang="en-US" sz="2800" dirty="0"/>
              <a:t>取极小值）。</a:t>
            </a:r>
          </a:p>
          <a:p>
            <a:pPr>
              <a:lnSpc>
                <a:spcPct val="130000"/>
              </a:lnSpc>
            </a:pPr>
            <a:r>
              <a:rPr lang="zh-CN" altLang="en-US" sz="2800" dirty="0"/>
              <a:t>   ２）当轮到</a:t>
            </a:r>
            <a:r>
              <a:rPr lang="en-US" altLang="zh-CN" sz="2800" dirty="0"/>
              <a:t>MAX</a:t>
            </a:r>
            <a:r>
              <a:rPr lang="zh-CN" altLang="en-US" sz="2800" dirty="0"/>
              <a:t>走步的结点时，</a:t>
            </a:r>
            <a:r>
              <a:rPr lang="en-US" altLang="zh-CN" sz="2800" dirty="0"/>
              <a:t>MAX</a:t>
            </a:r>
            <a:r>
              <a:rPr lang="zh-CN" altLang="en-US" sz="2800" dirty="0"/>
              <a:t>应考虑最好的情况（因此，</a:t>
            </a:r>
            <a:r>
              <a:rPr lang="en-US" altLang="zh-CN" sz="2800" dirty="0"/>
              <a:t>f(p)</a:t>
            </a:r>
            <a:r>
              <a:rPr lang="zh-CN" altLang="en-US" sz="2800" dirty="0"/>
              <a:t>取极大值）。</a:t>
            </a:r>
          </a:p>
          <a:p>
            <a:pPr>
              <a:lnSpc>
                <a:spcPct val="130000"/>
              </a:lnSpc>
            </a:pPr>
            <a:r>
              <a:rPr lang="zh-CN" altLang="en-US" sz="2800" dirty="0"/>
              <a:t>   ３）当评价往回倒推时，相应于两位棋手的对抗策略，不同层上交替的使用（１）、（２）两种方法向上传递倒推值。</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14</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3791807"/>
          </a:xfrm>
          <a:prstGeom prst="rect">
            <a:avLst/>
          </a:prstGeom>
        </p:spPr>
        <p:txBody>
          <a:bodyPr wrap="square">
            <a:spAutoFit/>
          </a:bodyPr>
          <a:lstStyle/>
          <a:p>
            <a:pPr>
              <a:lnSpc>
                <a:spcPct val="130000"/>
              </a:lnSpc>
            </a:pPr>
            <a:r>
              <a:rPr lang="zh-CN" altLang="en-US" sz="3200" b="1" dirty="0">
                <a:solidFill>
                  <a:srgbClr val="3333FF"/>
                </a:solidFill>
              </a:rPr>
              <a:t>（</a:t>
            </a:r>
            <a:r>
              <a:rPr lang="en-US" altLang="zh-CN" sz="3200" b="1" dirty="0">
                <a:solidFill>
                  <a:srgbClr val="3333FF"/>
                </a:solidFill>
              </a:rPr>
              <a:t>2</a:t>
            </a:r>
            <a:r>
              <a:rPr lang="zh-CN" altLang="en-US" sz="3200" b="1" dirty="0">
                <a:solidFill>
                  <a:srgbClr val="3333FF"/>
                </a:solidFill>
              </a:rPr>
              <a:t>）极小极大搜索算法</a:t>
            </a:r>
          </a:p>
          <a:p>
            <a:pPr>
              <a:lnSpc>
                <a:spcPct val="130000"/>
              </a:lnSpc>
              <a:spcBef>
                <a:spcPct val="60000"/>
              </a:spcBef>
            </a:pPr>
            <a:r>
              <a:rPr lang="en-US" altLang="zh-CN" sz="2800" dirty="0"/>
              <a:t>1. T:=(</a:t>
            </a:r>
            <a:r>
              <a:rPr lang="en-US" altLang="zh-CN" sz="2800" i="1" dirty="0"/>
              <a:t>s</a:t>
            </a:r>
            <a:r>
              <a:rPr lang="en-US" altLang="zh-CN" sz="2800" dirty="0"/>
              <a:t>, MAX ), OPEN:=(</a:t>
            </a:r>
            <a:r>
              <a:rPr lang="en-US" altLang="zh-CN" sz="2800" i="1" dirty="0"/>
              <a:t>s</a:t>
            </a:r>
            <a:r>
              <a:rPr lang="en-US" altLang="zh-CN" sz="2800" dirty="0"/>
              <a:t>), CLOSED:=( ); </a:t>
            </a:r>
          </a:p>
          <a:p>
            <a:pPr>
              <a:lnSpc>
                <a:spcPct val="130000"/>
              </a:lnSpc>
            </a:pPr>
            <a:r>
              <a:rPr lang="en-US" altLang="zh-CN" sz="2800" dirty="0"/>
              <a:t>       {</a:t>
            </a:r>
            <a:r>
              <a:rPr lang="zh-CN" altLang="en-US" sz="2800" dirty="0"/>
              <a:t>开始时树由初始结点构成，</a:t>
            </a:r>
            <a:r>
              <a:rPr lang="en-US" altLang="zh-CN" sz="2800" dirty="0"/>
              <a:t>OPEN</a:t>
            </a:r>
            <a:r>
              <a:rPr lang="zh-CN" altLang="en-US" sz="2800" dirty="0"/>
              <a:t>表只含有</a:t>
            </a:r>
            <a:r>
              <a:rPr lang="en-US" altLang="zh-CN" sz="2800" i="1" dirty="0"/>
              <a:t>s</a:t>
            </a:r>
            <a:r>
              <a:rPr lang="en-US" altLang="zh-CN" sz="2800" dirty="0"/>
              <a:t>.}</a:t>
            </a:r>
          </a:p>
          <a:p>
            <a:pPr>
              <a:lnSpc>
                <a:spcPct val="130000"/>
              </a:lnSpc>
            </a:pPr>
            <a:r>
              <a:rPr lang="en-US" altLang="zh-CN" sz="2800" dirty="0"/>
              <a:t>2. </a:t>
            </a:r>
            <a:r>
              <a:rPr lang="en-US" altLang="zh-CN" sz="2800" b="1" dirty="0"/>
              <a:t>LOOP1</a:t>
            </a:r>
            <a:r>
              <a:rPr lang="en-US" altLang="zh-CN" sz="2800" dirty="0"/>
              <a:t>: </a:t>
            </a:r>
            <a:r>
              <a:rPr lang="en-US" altLang="zh-CN" sz="2800" b="1" dirty="0">
                <a:solidFill>
                  <a:srgbClr val="3333FF"/>
                </a:solidFill>
              </a:rPr>
              <a:t>IF</a:t>
            </a:r>
            <a:r>
              <a:rPr lang="en-US" altLang="zh-CN" sz="2800" dirty="0"/>
              <a:t> OPEN = ( ) </a:t>
            </a:r>
            <a:r>
              <a:rPr lang="en-US" altLang="zh-CN" sz="2800" b="1" dirty="0">
                <a:solidFill>
                  <a:srgbClr val="3333FF"/>
                </a:solidFill>
              </a:rPr>
              <a:t>THEN</a:t>
            </a:r>
            <a:r>
              <a:rPr lang="en-US" altLang="zh-CN" sz="2800" dirty="0"/>
              <a:t> GO LOOP2;</a:t>
            </a:r>
          </a:p>
          <a:p>
            <a:pPr>
              <a:lnSpc>
                <a:spcPct val="130000"/>
              </a:lnSpc>
            </a:pPr>
            <a:r>
              <a:rPr lang="en-US" altLang="zh-CN" sz="2800" dirty="0"/>
              <a:t>3.</a:t>
            </a:r>
            <a:r>
              <a:rPr lang="zh-CN" altLang="en-US" sz="2800" dirty="0"/>
              <a:t> </a:t>
            </a:r>
            <a:r>
              <a:rPr lang="en-US" altLang="zh-CN" sz="2800" i="1" dirty="0"/>
              <a:t>n</a:t>
            </a:r>
            <a:r>
              <a:rPr lang="en-US" altLang="zh-CN" sz="2800" dirty="0"/>
              <a:t>:=FIRST(OPEN),REMOVE( </a:t>
            </a:r>
            <a:r>
              <a:rPr lang="en-US" altLang="zh-CN" sz="2800" i="1" dirty="0"/>
              <a:t>n</a:t>
            </a:r>
            <a:r>
              <a:rPr lang="en-US" altLang="zh-CN" sz="2800" dirty="0"/>
              <a:t>, OPEN ),   </a:t>
            </a:r>
            <a:br>
              <a:rPr lang="en-US" altLang="zh-CN" sz="2800" dirty="0"/>
            </a:br>
            <a:r>
              <a:rPr lang="en-US" altLang="zh-CN" sz="2800" dirty="0"/>
              <a:t>    ADD_TO_LAST( </a:t>
            </a:r>
            <a:r>
              <a:rPr lang="en-US" altLang="zh-CN" sz="2800" i="1" dirty="0"/>
              <a:t>n</a:t>
            </a:r>
            <a:r>
              <a:rPr lang="en-US" altLang="zh-CN" sz="2800" dirty="0"/>
              <a:t>, CLOSED );    //</a:t>
            </a:r>
            <a:r>
              <a:rPr lang="zh-CN" altLang="en-US" sz="2800" dirty="0"/>
              <a:t>约定加到尾部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501" y="2281619"/>
            <a:ext cx="11280913" cy="4577792"/>
          </a:xfrm>
          <a:prstGeom prst="rect">
            <a:avLst/>
          </a:prstGeom>
        </p:spPr>
        <p:txBody>
          <a:bodyPr wrap="square">
            <a:spAutoFit/>
          </a:bodyPr>
          <a:lstStyle/>
          <a:p>
            <a:pPr marL="2697480" indent="-2697480">
              <a:lnSpc>
                <a:spcPct val="130000"/>
              </a:lnSpc>
              <a:spcBef>
                <a:spcPct val="15000"/>
              </a:spcBef>
            </a:pPr>
            <a:r>
              <a:rPr lang="en-US" altLang="zh-CN" sz="2800" dirty="0"/>
              <a:t>4. </a:t>
            </a:r>
            <a:r>
              <a:rPr lang="en-US" altLang="zh-CN" sz="2800" b="1" dirty="0">
                <a:solidFill>
                  <a:srgbClr val="3333FF"/>
                </a:solidFill>
              </a:rPr>
              <a:t>IF</a:t>
            </a:r>
            <a:r>
              <a:rPr lang="en-US" altLang="zh-CN" sz="2800" dirty="0"/>
              <a:t> </a:t>
            </a:r>
            <a:r>
              <a:rPr lang="en-US" altLang="zh-CN" sz="2800" i="1" dirty="0"/>
              <a:t>n</a:t>
            </a:r>
            <a:r>
              <a:rPr lang="zh-CN" altLang="en-US" sz="2800" dirty="0"/>
              <a:t>可直接判定为赢、输或平局   </a:t>
            </a:r>
            <a:r>
              <a:rPr lang="en-US" altLang="zh-CN" sz="2800" b="1" dirty="0">
                <a:solidFill>
                  <a:srgbClr val="3333FF"/>
                </a:solidFill>
              </a:rPr>
              <a:t>THEN</a:t>
            </a:r>
            <a:r>
              <a:rPr lang="en-US" altLang="zh-CN" sz="2800" dirty="0"/>
              <a:t>  f(</a:t>
            </a:r>
            <a:r>
              <a:rPr lang="en-US" altLang="zh-CN" sz="2800" i="1" dirty="0"/>
              <a:t>n</a:t>
            </a:r>
            <a:r>
              <a:rPr lang="en-US" altLang="zh-CN" sz="2800" dirty="0"/>
              <a:t>):= ∞∨-∞∨0, GO </a:t>
            </a:r>
            <a:r>
              <a:rPr lang="en-US" altLang="zh-CN" sz="2800" b="1" dirty="0"/>
              <a:t>LOOP1</a:t>
            </a:r>
          </a:p>
          <a:p>
            <a:pPr marL="2697480" indent="-2697480">
              <a:lnSpc>
                <a:spcPct val="130000"/>
              </a:lnSpc>
              <a:spcBef>
                <a:spcPct val="15000"/>
              </a:spcBef>
            </a:pPr>
            <a:r>
              <a:rPr lang="en-US" altLang="zh-CN" sz="2800" dirty="0"/>
              <a:t>    </a:t>
            </a:r>
            <a:r>
              <a:rPr lang="en-US" altLang="zh-CN" sz="2800" b="1" dirty="0">
                <a:solidFill>
                  <a:srgbClr val="3333FF"/>
                </a:solidFill>
              </a:rPr>
              <a:t>ELSE</a:t>
            </a:r>
            <a:r>
              <a:rPr lang="en-US" altLang="zh-CN" sz="2800" dirty="0"/>
              <a:t> EXPAND( </a:t>
            </a:r>
            <a:r>
              <a:rPr lang="en-US" altLang="zh-CN" sz="2800" i="1" dirty="0"/>
              <a:t>n</a:t>
            </a:r>
            <a:r>
              <a:rPr lang="en-US" altLang="zh-CN" sz="2800" dirty="0"/>
              <a:t> )→</a:t>
            </a:r>
            <a:r>
              <a:rPr lang="en-US" altLang="zh-CN" sz="2800" i="1" dirty="0" err="1"/>
              <a:t>n</a:t>
            </a:r>
            <a:r>
              <a:rPr lang="en-US" altLang="zh-CN" sz="2800" baseline="-25000" dirty="0" err="1"/>
              <a:t>i</a:t>
            </a:r>
            <a:r>
              <a:rPr lang="en-US" altLang="zh-CN" sz="2800" dirty="0"/>
              <a:t> , ADD ({</a:t>
            </a:r>
            <a:r>
              <a:rPr lang="en-US" altLang="zh-CN" sz="2800" i="1" dirty="0" err="1"/>
              <a:t>n</a:t>
            </a:r>
            <a:r>
              <a:rPr lang="en-US" altLang="zh-CN" sz="2800" baseline="-25000" dirty="0" err="1"/>
              <a:t>i</a:t>
            </a:r>
            <a:r>
              <a:rPr lang="en-US" altLang="zh-CN" sz="2800" dirty="0"/>
              <a:t>}, T )</a:t>
            </a:r>
          </a:p>
          <a:p>
            <a:pPr marL="2697480" indent="-2697480">
              <a:lnSpc>
                <a:spcPct val="130000"/>
              </a:lnSpc>
              <a:spcBef>
                <a:spcPct val="15000"/>
              </a:spcBef>
            </a:pPr>
            <a:r>
              <a:rPr lang="en-US" altLang="zh-CN" sz="2800" dirty="0"/>
              <a:t>            </a:t>
            </a:r>
            <a:r>
              <a:rPr lang="en-US" altLang="zh-CN" sz="2800" b="1" dirty="0">
                <a:solidFill>
                  <a:srgbClr val="3333FF"/>
                </a:solidFill>
              </a:rPr>
              <a:t>IF</a:t>
            </a:r>
            <a:r>
              <a:rPr lang="en-US" altLang="zh-CN" sz="2800" dirty="0"/>
              <a:t> d({</a:t>
            </a:r>
            <a:r>
              <a:rPr lang="en-US" altLang="zh-CN" sz="2800" i="1" dirty="0"/>
              <a:t>n</a:t>
            </a:r>
            <a:r>
              <a:rPr lang="en-US" altLang="zh-CN" sz="2800" dirty="0"/>
              <a:t>}) &lt; k </a:t>
            </a:r>
            <a:r>
              <a:rPr lang="en-US" altLang="zh-CN" sz="2800" b="1" dirty="0">
                <a:solidFill>
                  <a:srgbClr val="3333FF"/>
                </a:solidFill>
              </a:rPr>
              <a:t>THEN</a:t>
            </a:r>
            <a:r>
              <a:rPr lang="en-US" altLang="zh-CN" sz="2800" dirty="0"/>
              <a:t> ADD_TO_LAST ({</a:t>
            </a:r>
            <a:r>
              <a:rPr lang="en-US" altLang="zh-CN" sz="2800" i="1" dirty="0" err="1"/>
              <a:t>n</a:t>
            </a:r>
            <a:r>
              <a:rPr lang="en-US" altLang="zh-CN" sz="2800" baseline="-25000" dirty="0" err="1"/>
              <a:t>i</a:t>
            </a:r>
            <a:r>
              <a:rPr lang="en-US" altLang="zh-CN" sz="2800" dirty="0"/>
              <a:t>}, OPEN ),  GO </a:t>
            </a:r>
            <a:r>
              <a:rPr lang="en-US" altLang="zh-CN" sz="2800" b="1" dirty="0"/>
              <a:t>LOOP1</a:t>
            </a:r>
            <a:r>
              <a:rPr lang="en-US" altLang="zh-CN" sz="2800" dirty="0"/>
              <a:t> </a:t>
            </a:r>
          </a:p>
          <a:p>
            <a:pPr marL="2697480" indent="-2697480">
              <a:lnSpc>
                <a:spcPct val="130000"/>
              </a:lnSpc>
              <a:spcBef>
                <a:spcPct val="15000"/>
              </a:spcBef>
            </a:pPr>
            <a:r>
              <a:rPr lang="en-US" altLang="zh-CN" sz="2800" dirty="0"/>
              <a:t>           </a:t>
            </a:r>
            <a:r>
              <a:rPr lang="en-US" altLang="zh-CN" sz="2800" b="1" dirty="0">
                <a:solidFill>
                  <a:srgbClr val="3333FF"/>
                </a:solidFill>
              </a:rPr>
              <a:t>ELSE</a:t>
            </a:r>
            <a:r>
              <a:rPr lang="en-US" altLang="zh-CN" sz="2800" dirty="0"/>
              <a:t> </a:t>
            </a:r>
            <a:r>
              <a:rPr lang="zh-CN" altLang="en-US" sz="2800" dirty="0"/>
              <a:t>计算</a:t>
            </a:r>
            <a:r>
              <a:rPr lang="en-US" altLang="zh-CN" sz="2800" dirty="0"/>
              <a:t>f(</a:t>
            </a:r>
            <a:r>
              <a:rPr lang="en-US" altLang="zh-CN" sz="2800" i="1" dirty="0" err="1"/>
              <a:t>n</a:t>
            </a:r>
            <a:r>
              <a:rPr lang="en-US" altLang="zh-CN" sz="2800" baseline="-25000" dirty="0" err="1"/>
              <a:t>i</a:t>
            </a:r>
            <a:r>
              <a:rPr lang="en-US" altLang="zh-CN" sz="2800" dirty="0"/>
              <a:t>), GO </a:t>
            </a:r>
            <a:r>
              <a:rPr lang="en-US" altLang="zh-CN" sz="2800" b="1" dirty="0"/>
              <a:t>LOOP1</a:t>
            </a:r>
            <a:r>
              <a:rPr lang="en-US" altLang="zh-CN" sz="2800" dirty="0"/>
              <a:t>;   { </a:t>
            </a:r>
            <a:r>
              <a:rPr lang="en-US" altLang="zh-CN" sz="2800" i="1" dirty="0"/>
              <a:t>n</a:t>
            </a:r>
            <a:r>
              <a:rPr lang="zh-CN" altLang="en-US" sz="2800" dirty="0"/>
              <a:t>达到深度</a:t>
            </a:r>
            <a:r>
              <a:rPr lang="en-US" altLang="zh-CN" sz="2800" dirty="0"/>
              <a:t>k,</a:t>
            </a:r>
            <a:r>
              <a:rPr lang="zh-CN" altLang="en-US" sz="2800" dirty="0"/>
              <a:t>计算各端结点</a:t>
            </a:r>
            <a:r>
              <a:rPr lang="en-US" altLang="zh-CN" sz="2800" dirty="0"/>
              <a:t>f</a:t>
            </a:r>
            <a:r>
              <a:rPr lang="zh-CN" altLang="en-US" sz="2800" dirty="0"/>
              <a:t>值</a:t>
            </a:r>
            <a:r>
              <a:rPr lang="en-US" altLang="zh-CN" sz="2800" dirty="0"/>
              <a:t>}</a:t>
            </a:r>
          </a:p>
          <a:p>
            <a:pPr marL="2697480" indent="-2697480">
              <a:lnSpc>
                <a:spcPct val="130000"/>
              </a:lnSpc>
              <a:spcBef>
                <a:spcPct val="15000"/>
              </a:spcBef>
            </a:pPr>
            <a:r>
              <a:rPr lang="en-US" altLang="zh-CN" sz="2800" dirty="0"/>
              <a:t>5. </a:t>
            </a:r>
            <a:r>
              <a:rPr lang="en-US" altLang="zh-CN" sz="2800" b="1" dirty="0"/>
              <a:t>LOOP2</a:t>
            </a:r>
            <a:r>
              <a:rPr lang="en-US" altLang="zh-CN" sz="2800" dirty="0"/>
              <a:t>: </a:t>
            </a:r>
            <a:r>
              <a:rPr lang="en-US" altLang="zh-CN" sz="2800" b="1" dirty="0">
                <a:solidFill>
                  <a:srgbClr val="3333FF"/>
                </a:solidFill>
              </a:rPr>
              <a:t>IF</a:t>
            </a:r>
            <a:r>
              <a:rPr lang="en-US" altLang="zh-CN" sz="2800" dirty="0"/>
              <a:t> CLOSED=NIL </a:t>
            </a:r>
            <a:r>
              <a:rPr lang="en-US" altLang="zh-CN" sz="2800" b="1" dirty="0">
                <a:solidFill>
                  <a:srgbClr val="3333FF"/>
                </a:solidFill>
              </a:rPr>
              <a:t>THEN</a:t>
            </a:r>
            <a:r>
              <a:rPr lang="en-US" altLang="zh-CN" sz="2800" dirty="0"/>
              <a:t> GO LOOP3 </a:t>
            </a:r>
          </a:p>
          <a:p>
            <a:r>
              <a:rPr lang="en-US" altLang="zh-CN" sz="2800" dirty="0"/>
              <a:t>                  ELSE </a:t>
            </a:r>
            <a:r>
              <a:rPr lang="en-US" altLang="zh-CN" sz="2800" i="1" dirty="0"/>
              <a:t>n</a:t>
            </a:r>
            <a:r>
              <a:rPr lang="en-US" altLang="zh-CN" sz="2800" baseline="-25000" dirty="0"/>
              <a:t>p</a:t>
            </a:r>
            <a:r>
              <a:rPr lang="en-US" altLang="zh-CN" sz="2800" dirty="0"/>
              <a:t>:= LAST(CLOSED);</a:t>
            </a:r>
          </a:p>
          <a:p>
            <a:r>
              <a:rPr lang="en-US" altLang="zh-CN" sz="2800" dirty="0"/>
              <a:t>                        //CLOSE</a:t>
            </a:r>
            <a:r>
              <a:rPr lang="zh-CN" altLang="en-US" sz="2800" dirty="0"/>
              <a:t>表是先进先出的表，每次选</a:t>
            </a:r>
            <a:r>
              <a:rPr lang="en-US" altLang="zh-CN" sz="2800" dirty="0"/>
              <a:t>CLOSE</a:t>
            </a:r>
            <a:r>
              <a:rPr lang="zh-CN" altLang="en-US" sz="2800" dirty="0"/>
              <a:t>的尾巴节点</a:t>
            </a:r>
          </a:p>
          <a:p>
            <a:pPr marL="2697480" indent="-2697480">
              <a:lnSpc>
                <a:spcPct val="130000"/>
              </a:lnSpc>
              <a:spcBef>
                <a:spcPct val="15000"/>
              </a:spcBef>
            </a:pPr>
            <a:endParaRPr lang="en-US" altLang="zh-CN" sz="28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16</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8808" y="2220061"/>
            <a:ext cx="10614992" cy="3967240"/>
          </a:xfrm>
          <a:prstGeom prst="rect">
            <a:avLst/>
          </a:prstGeom>
        </p:spPr>
        <p:txBody>
          <a:bodyPr wrap="square">
            <a:spAutoFit/>
          </a:bodyPr>
          <a:lstStyle/>
          <a:p>
            <a:pPr>
              <a:lnSpc>
                <a:spcPct val="135000"/>
              </a:lnSpc>
              <a:spcBef>
                <a:spcPts val="600"/>
              </a:spcBef>
            </a:pPr>
            <a:r>
              <a:rPr lang="en-US" altLang="zh-CN" sz="2800" dirty="0"/>
              <a:t>6. </a:t>
            </a:r>
            <a:r>
              <a:rPr lang="en-US" altLang="zh-CN" sz="2800" b="1" dirty="0">
                <a:solidFill>
                  <a:srgbClr val="3333FF"/>
                </a:solidFill>
              </a:rPr>
              <a:t>IF</a:t>
            </a:r>
            <a:r>
              <a:rPr lang="en-US" altLang="zh-CN" sz="2800" dirty="0"/>
              <a:t> (</a:t>
            </a:r>
            <a:r>
              <a:rPr lang="en-US" altLang="zh-CN" sz="2800" i="1" dirty="0" err="1"/>
              <a:t>n</a:t>
            </a:r>
            <a:r>
              <a:rPr lang="en-US" altLang="zh-CN" sz="2800" baseline="-25000" dirty="0" err="1"/>
              <a:t>p</a:t>
            </a:r>
            <a:r>
              <a:rPr lang="en-US" altLang="zh-CN" sz="2800" dirty="0" err="1">
                <a:latin typeface="Arial Black" panose="020B0A04020102020204" pitchFamily="34" charset="0"/>
              </a:rPr>
              <a:t>∈</a:t>
            </a:r>
            <a:r>
              <a:rPr lang="en-US" altLang="zh-CN" sz="2800" dirty="0" err="1"/>
              <a:t>MAX</a:t>
            </a:r>
            <a:r>
              <a:rPr lang="en-US" altLang="zh-CN" sz="2800" dirty="0"/>
              <a:t>)∧(f(</a:t>
            </a:r>
            <a:r>
              <a:rPr lang="en-US" altLang="zh-CN" sz="2800" i="1" dirty="0" err="1"/>
              <a:t>n</a:t>
            </a:r>
            <a:r>
              <a:rPr lang="en-US" altLang="zh-CN" sz="2800" baseline="-25000" dirty="0" err="1"/>
              <a:t>ci</a:t>
            </a:r>
            <a:r>
              <a:rPr lang="en-US" altLang="zh-CN" sz="2800" baseline="-25000" dirty="0"/>
              <a:t> </a:t>
            </a:r>
            <a:r>
              <a:rPr lang="en-US" altLang="zh-CN" sz="2800" dirty="0">
                <a:latin typeface="Arial Black" panose="020B0A04020102020204" pitchFamily="34" charset="0"/>
              </a:rPr>
              <a:t>∈</a:t>
            </a:r>
            <a:r>
              <a:rPr lang="en-US" altLang="zh-CN" sz="2800" baseline="-25000" dirty="0"/>
              <a:t> </a:t>
            </a:r>
            <a:r>
              <a:rPr lang="en-US" altLang="zh-CN" sz="2800" dirty="0"/>
              <a:t>MIN)</a:t>
            </a:r>
            <a:r>
              <a:rPr lang="zh-CN" altLang="en-US" sz="2800" dirty="0"/>
              <a:t>有值）（其中</a:t>
            </a:r>
            <a:r>
              <a:rPr lang="en-US" altLang="zh-CN" sz="2800" i="1" dirty="0" err="1"/>
              <a:t>n</a:t>
            </a:r>
            <a:r>
              <a:rPr lang="en-US" altLang="zh-CN" sz="2800" baseline="-25000" dirty="0" err="1"/>
              <a:t>ci</a:t>
            </a:r>
            <a:r>
              <a:rPr lang="zh-CN" altLang="en-US" sz="2800" dirty="0"/>
              <a:t>为</a:t>
            </a:r>
            <a:r>
              <a:rPr lang="en-US" altLang="zh-CN" sz="2800" i="1" dirty="0"/>
              <a:t>n</a:t>
            </a:r>
            <a:r>
              <a:rPr lang="en-US" altLang="zh-CN" sz="2800" baseline="-25000" dirty="0"/>
              <a:t>p</a:t>
            </a:r>
            <a:r>
              <a:rPr lang="zh-CN" altLang="en-US" sz="2800" dirty="0"/>
              <a:t>的下一层节点）</a:t>
            </a:r>
          </a:p>
          <a:p>
            <a:pPr>
              <a:lnSpc>
                <a:spcPct val="135000"/>
              </a:lnSpc>
              <a:spcBef>
                <a:spcPts val="600"/>
              </a:spcBef>
            </a:pPr>
            <a:r>
              <a:rPr lang="zh-CN" altLang="en-US" sz="2800" dirty="0"/>
              <a:t>　</a:t>
            </a:r>
            <a:r>
              <a:rPr lang="en-US" altLang="zh-CN" sz="2800" b="1" dirty="0">
                <a:solidFill>
                  <a:srgbClr val="3333FF"/>
                </a:solidFill>
              </a:rPr>
              <a:t>THEN</a:t>
            </a:r>
            <a:r>
              <a:rPr lang="en-US" altLang="zh-CN" sz="2800" dirty="0"/>
              <a:t> f( </a:t>
            </a:r>
            <a:r>
              <a:rPr lang="en-US" altLang="zh-CN" sz="2800" i="1" dirty="0"/>
              <a:t>n</a:t>
            </a:r>
            <a:r>
              <a:rPr lang="en-US" altLang="zh-CN" sz="2800" baseline="-25000" dirty="0"/>
              <a:t>p</a:t>
            </a:r>
            <a:r>
              <a:rPr lang="en-US" altLang="zh-CN" sz="2800" dirty="0"/>
              <a:t>):=MAX{ f(</a:t>
            </a:r>
            <a:r>
              <a:rPr lang="en-US" altLang="zh-CN" sz="2800" i="1" dirty="0" err="1"/>
              <a:t>n</a:t>
            </a:r>
            <a:r>
              <a:rPr lang="en-US" altLang="zh-CN" sz="2800" baseline="-25000" dirty="0" err="1"/>
              <a:t>ci</a:t>
            </a:r>
            <a:r>
              <a:rPr lang="en-US" altLang="zh-CN" sz="2800" dirty="0"/>
              <a:t>)}, REMOVE(</a:t>
            </a:r>
            <a:r>
              <a:rPr lang="en-US" altLang="zh-CN" sz="2800" i="1" dirty="0" err="1"/>
              <a:t>n</a:t>
            </a:r>
            <a:r>
              <a:rPr lang="en-US" altLang="zh-CN" sz="2800" baseline="-25000" dirty="0" err="1"/>
              <a:t>p</a:t>
            </a:r>
            <a:r>
              <a:rPr lang="en-US" altLang="zh-CN" sz="2800" dirty="0" err="1"/>
              <a:t>,CLOSED</a:t>
            </a:r>
            <a:r>
              <a:rPr lang="en-US" altLang="zh-CN" sz="2800" dirty="0"/>
              <a:t>);</a:t>
            </a:r>
          </a:p>
          <a:p>
            <a:pPr>
              <a:lnSpc>
                <a:spcPct val="135000"/>
              </a:lnSpc>
              <a:spcBef>
                <a:spcPts val="600"/>
              </a:spcBef>
            </a:pPr>
            <a:r>
              <a:rPr lang="en-US" altLang="zh-CN" sz="2800" dirty="0"/>
              <a:t>        {</a:t>
            </a:r>
            <a:r>
              <a:rPr lang="zh-CN" altLang="en-US" sz="2800" dirty="0"/>
              <a:t>若</a:t>
            </a:r>
            <a:r>
              <a:rPr lang="en-US" altLang="zh-CN" sz="2800" dirty="0"/>
              <a:t>MAX</a:t>
            </a:r>
            <a:r>
              <a:rPr lang="zh-CN" altLang="en-US" sz="2800" dirty="0"/>
              <a:t>所有子节点均有值，则该</a:t>
            </a:r>
            <a:r>
              <a:rPr lang="en-US" altLang="zh-CN" sz="2800" dirty="0"/>
              <a:t>MAX</a:t>
            </a:r>
            <a:r>
              <a:rPr lang="zh-CN" altLang="en-US" sz="2800" dirty="0"/>
              <a:t>取其极大值。</a:t>
            </a:r>
            <a:r>
              <a:rPr lang="en-US" altLang="zh-CN" sz="2800" dirty="0"/>
              <a:t>}</a:t>
            </a:r>
          </a:p>
          <a:p>
            <a:pPr>
              <a:lnSpc>
                <a:spcPct val="135000"/>
              </a:lnSpc>
              <a:spcBef>
                <a:spcPts val="600"/>
              </a:spcBef>
            </a:pPr>
            <a:r>
              <a:rPr lang="en-US" altLang="zh-CN" sz="2800" dirty="0"/>
              <a:t>    </a:t>
            </a:r>
            <a:r>
              <a:rPr lang="en-US" altLang="zh-CN" sz="2800" b="1" dirty="0">
                <a:solidFill>
                  <a:srgbClr val="3333FF"/>
                </a:solidFill>
              </a:rPr>
              <a:t>IF</a:t>
            </a:r>
            <a:r>
              <a:rPr lang="en-US" altLang="zh-CN" sz="2800" dirty="0"/>
              <a:t> (</a:t>
            </a:r>
            <a:r>
              <a:rPr lang="en-US" altLang="zh-CN" sz="2800" i="1" dirty="0"/>
              <a:t>n</a:t>
            </a:r>
            <a:r>
              <a:rPr lang="en-US" altLang="zh-CN" sz="2800" baseline="-25000" dirty="0"/>
              <a:t>p </a:t>
            </a:r>
            <a:r>
              <a:rPr lang="en-US" altLang="zh-CN" sz="2800" dirty="0">
                <a:latin typeface="Arial Black" panose="020B0A04020102020204" pitchFamily="34" charset="0"/>
              </a:rPr>
              <a:t>∈</a:t>
            </a:r>
            <a:r>
              <a:rPr lang="en-US" altLang="zh-CN" sz="2800" baseline="-25000" dirty="0"/>
              <a:t> </a:t>
            </a:r>
            <a:r>
              <a:rPr lang="en-US" altLang="zh-CN" sz="2800" dirty="0"/>
              <a:t>MIN)∧(f(</a:t>
            </a:r>
            <a:r>
              <a:rPr lang="en-US" altLang="zh-CN" sz="2800" i="1" dirty="0" err="1"/>
              <a:t>n</a:t>
            </a:r>
            <a:r>
              <a:rPr lang="en-US" altLang="zh-CN" sz="2800" baseline="-25000" dirty="0" err="1"/>
              <a:t>ci</a:t>
            </a:r>
            <a:r>
              <a:rPr lang="en-US" altLang="zh-CN" sz="2800" dirty="0"/>
              <a:t> </a:t>
            </a:r>
            <a:r>
              <a:rPr lang="en-US" altLang="zh-CN" sz="2800" dirty="0">
                <a:latin typeface="Arial Black" panose="020B0A04020102020204" pitchFamily="34" charset="0"/>
              </a:rPr>
              <a:t>∈</a:t>
            </a:r>
            <a:r>
              <a:rPr lang="en-US" altLang="zh-CN" sz="2800" dirty="0"/>
              <a:t> MAX)</a:t>
            </a:r>
            <a:r>
              <a:rPr lang="zh-CN" altLang="en-US" sz="2800" dirty="0"/>
              <a:t>有值）</a:t>
            </a:r>
          </a:p>
          <a:p>
            <a:pPr>
              <a:lnSpc>
                <a:spcPct val="135000"/>
              </a:lnSpc>
              <a:spcBef>
                <a:spcPts val="600"/>
              </a:spcBef>
            </a:pPr>
            <a:r>
              <a:rPr lang="zh-CN" altLang="en-US" sz="2800" dirty="0"/>
              <a:t>    </a:t>
            </a:r>
            <a:r>
              <a:rPr lang="en-US" altLang="zh-CN" sz="2800" b="1" dirty="0">
                <a:solidFill>
                  <a:srgbClr val="3333FF"/>
                </a:solidFill>
              </a:rPr>
              <a:t>THEN</a:t>
            </a:r>
            <a:r>
              <a:rPr lang="en-US" altLang="zh-CN" sz="2800" dirty="0"/>
              <a:t> f( </a:t>
            </a:r>
            <a:r>
              <a:rPr lang="en-US" altLang="zh-CN" sz="2800" i="1" dirty="0"/>
              <a:t>n</a:t>
            </a:r>
            <a:r>
              <a:rPr lang="en-US" altLang="zh-CN" sz="2800" baseline="-25000" dirty="0"/>
              <a:t>p</a:t>
            </a:r>
            <a:r>
              <a:rPr lang="en-US" altLang="zh-CN" sz="2800" dirty="0"/>
              <a:t>):=MIN{ f(</a:t>
            </a:r>
            <a:r>
              <a:rPr lang="en-US" altLang="zh-CN" sz="2800" i="1" dirty="0" err="1"/>
              <a:t>n</a:t>
            </a:r>
            <a:r>
              <a:rPr lang="en-US" altLang="zh-CN" sz="2800" baseline="-25000" dirty="0" err="1"/>
              <a:t>ci</a:t>
            </a:r>
            <a:r>
              <a:rPr lang="en-US" altLang="zh-CN" sz="2800" dirty="0"/>
              <a:t>)}, REMOVE(</a:t>
            </a:r>
            <a:r>
              <a:rPr lang="en-US" altLang="zh-CN" sz="2800" i="1" dirty="0" err="1"/>
              <a:t>n</a:t>
            </a:r>
            <a:r>
              <a:rPr lang="en-US" altLang="zh-CN" sz="2800" baseline="-25000" dirty="0" err="1"/>
              <a:t>p</a:t>
            </a:r>
            <a:r>
              <a:rPr lang="en-US" altLang="zh-CN" sz="2800" dirty="0" err="1"/>
              <a:t>,CLOSED</a:t>
            </a:r>
            <a:r>
              <a:rPr lang="en-US" altLang="zh-CN" sz="2800" dirty="0"/>
              <a:t>);</a:t>
            </a:r>
          </a:p>
          <a:p>
            <a:pPr>
              <a:lnSpc>
                <a:spcPct val="135000"/>
              </a:lnSpc>
              <a:spcBef>
                <a:spcPts val="600"/>
              </a:spcBef>
            </a:pPr>
            <a:r>
              <a:rPr lang="en-US" altLang="zh-CN" sz="2800" dirty="0"/>
              <a:t>        {</a:t>
            </a:r>
            <a:r>
              <a:rPr lang="zh-CN" altLang="en-US" sz="2800" dirty="0"/>
              <a:t>若</a:t>
            </a:r>
            <a:r>
              <a:rPr lang="en-US" altLang="zh-CN" sz="2800" dirty="0"/>
              <a:t>MIN</a:t>
            </a:r>
            <a:r>
              <a:rPr lang="zh-CN" altLang="en-US" sz="2800" dirty="0"/>
              <a:t>所有子节点均有值，则该</a:t>
            </a:r>
            <a:r>
              <a:rPr lang="en-US" altLang="zh-CN" sz="2800" dirty="0"/>
              <a:t>MIN</a:t>
            </a:r>
            <a:r>
              <a:rPr lang="zh-CN" altLang="en-US" sz="2800" dirty="0"/>
              <a:t>取其极小值。</a:t>
            </a:r>
            <a:r>
              <a:rPr lang="en-US" altLang="zh-CN" sz="2800" dirty="0"/>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17</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3299045"/>
          </a:xfrm>
          <a:prstGeom prst="rect">
            <a:avLst/>
          </a:prstGeom>
        </p:spPr>
        <p:txBody>
          <a:bodyPr wrap="square">
            <a:spAutoFit/>
          </a:bodyPr>
          <a:lstStyle/>
          <a:p>
            <a:pPr marL="2697480" indent="-2697480">
              <a:lnSpc>
                <a:spcPct val="130000"/>
              </a:lnSpc>
              <a:spcBef>
                <a:spcPts val="1200"/>
              </a:spcBef>
            </a:pPr>
            <a:r>
              <a:rPr lang="en-US" altLang="zh-CN" sz="2800" dirty="0"/>
              <a:t>7. GO </a:t>
            </a:r>
            <a:r>
              <a:rPr lang="en-US" altLang="zh-CN" sz="2800" b="1" dirty="0"/>
              <a:t>LOOP2</a:t>
            </a:r>
            <a:r>
              <a:rPr lang="en-US" altLang="zh-CN" sz="2800" dirty="0"/>
              <a:t>; </a:t>
            </a:r>
          </a:p>
          <a:p>
            <a:pPr marL="2697480" indent="-2697480">
              <a:lnSpc>
                <a:spcPct val="130000"/>
              </a:lnSpc>
              <a:spcBef>
                <a:spcPts val="1200"/>
              </a:spcBef>
            </a:pPr>
            <a:r>
              <a:rPr lang="en-US" altLang="zh-CN" sz="2800" dirty="0"/>
              <a:t>8. </a:t>
            </a:r>
            <a:r>
              <a:rPr lang="en-US" altLang="zh-CN" sz="2800" b="1" dirty="0"/>
              <a:t>LOOP3</a:t>
            </a:r>
            <a:r>
              <a:rPr lang="en-US" altLang="zh-CN" sz="2800" dirty="0"/>
              <a:t>: </a:t>
            </a:r>
            <a:r>
              <a:rPr lang="en-US" altLang="zh-CN" sz="2800" b="1" dirty="0">
                <a:solidFill>
                  <a:srgbClr val="3333FF"/>
                </a:solidFill>
              </a:rPr>
              <a:t>IF</a:t>
            </a:r>
            <a:r>
              <a:rPr lang="en-US" altLang="zh-CN" sz="2800" dirty="0"/>
              <a:t> f(s)≠NIL </a:t>
            </a:r>
            <a:r>
              <a:rPr lang="en-US" altLang="zh-CN" sz="2800" b="1" dirty="0">
                <a:solidFill>
                  <a:srgbClr val="3333FF"/>
                </a:solidFill>
              </a:rPr>
              <a:t>THEN</a:t>
            </a:r>
            <a:r>
              <a:rPr lang="en-US" altLang="zh-CN" sz="2800" dirty="0"/>
              <a:t> EXIT(END ∨ Mark(Move, T));</a:t>
            </a:r>
          </a:p>
          <a:p>
            <a:pPr marL="2697480" indent="-2697480">
              <a:lnSpc>
                <a:spcPct val="130000"/>
              </a:lnSpc>
              <a:spcBef>
                <a:spcPts val="1200"/>
              </a:spcBef>
            </a:pPr>
            <a:r>
              <a:rPr lang="en-US" altLang="zh-CN" sz="2800" dirty="0"/>
              <a:t>                  {s</a:t>
            </a:r>
            <a:r>
              <a:rPr lang="zh-CN" altLang="en-US" sz="2800" dirty="0"/>
              <a:t>有值，或结束或标记走步</a:t>
            </a:r>
            <a:r>
              <a:rPr lang="en-US" altLang="zh-CN" sz="2800" dirty="0"/>
              <a:t>}</a:t>
            </a:r>
          </a:p>
          <a:p>
            <a:pPr>
              <a:lnSpc>
                <a:spcPct val="130000"/>
              </a:lnSpc>
              <a:spcBef>
                <a:spcPts val="1200"/>
              </a:spcBef>
            </a:pPr>
            <a:r>
              <a:rPr lang="zh-CN" altLang="en-US" sz="2800" dirty="0"/>
              <a:t>        其中</a:t>
            </a:r>
            <a:r>
              <a:rPr lang="en-US" altLang="zh-CN" sz="2800" dirty="0"/>
              <a:t>ADD_TO_LAST</a:t>
            </a:r>
            <a:r>
              <a:rPr lang="zh-CN" altLang="en-US" sz="2800" dirty="0"/>
              <a:t>约定加入节点到表的尾部，</a:t>
            </a:r>
            <a:r>
              <a:rPr lang="en-US" altLang="zh-CN" sz="2800" dirty="0"/>
              <a:t>END</a:t>
            </a:r>
            <a:r>
              <a:rPr lang="zh-CN" altLang="en-US" sz="2800" dirty="0"/>
              <a:t>表示失败或成功或平局退出，</a:t>
            </a:r>
            <a:r>
              <a:rPr lang="en-US" altLang="zh-CN" sz="2800" dirty="0"/>
              <a:t>MARK</a:t>
            </a:r>
            <a:r>
              <a:rPr lang="zh-CN" altLang="en-US" sz="2800" dirty="0"/>
              <a:t>标记一个走步。</a:t>
            </a:r>
            <a:endParaRPr lang="en-US" altLang="zh-CN" sz="28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512733" y="1118435"/>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18</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33726" y="2004171"/>
            <a:ext cx="10444480" cy="4897120"/>
          </a:xfrm>
          <a:prstGeom prst="rect">
            <a:avLst/>
          </a:prstGeom>
        </p:spPr>
        <p:txBody>
          <a:bodyPr wrap="square">
            <a:spAutoFit/>
          </a:bodyPr>
          <a:lstStyle/>
          <a:p>
            <a:pPr>
              <a:lnSpc>
                <a:spcPct val="110000"/>
              </a:lnSpc>
            </a:pPr>
            <a:r>
              <a:rPr lang="zh-CN" altLang="en-US" sz="2800" dirty="0"/>
              <a:t>该算法分三个阶段进行</a:t>
            </a:r>
          </a:p>
          <a:p>
            <a:pPr marL="457200" indent="-457200">
              <a:lnSpc>
                <a:spcPct val="110000"/>
              </a:lnSpc>
              <a:buFont typeface="Arial" panose="020B0604020202020204" pitchFamily="34" charset="0"/>
              <a:buChar char="•"/>
            </a:pPr>
            <a:r>
              <a:rPr lang="zh-CN" altLang="en-US" sz="2800" dirty="0"/>
              <a:t>第一阶段为步骤</a:t>
            </a:r>
            <a:r>
              <a:rPr lang="en-US" altLang="zh-CN" sz="2800" dirty="0"/>
              <a:t>2</a:t>
            </a:r>
            <a:r>
              <a:rPr lang="zh-CN" altLang="en-US" sz="2800" dirty="0"/>
              <a:t>－</a:t>
            </a:r>
            <a:r>
              <a:rPr lang="en-US" altLang="zh-CN" sz="2800" dirty="0"/>
              <a:t>4</a:t>
            </a:r>
            <a:r>
              <a:rPr lang="zh-CN" altLang="en-US" sz="2800" dirty="0"/>
              <a:t>，使用</a:t>
            </a:r>
            <a:r>
              <a:rPr lang="zh-CN" altLang="en-US" sz="2800" b="1" dirty="0"/>
              <a:t>宽度优先法生成规定深度的全部博弈树</a:t>
            </a:r>
            <a:r>
              <a:rPr lang="zh-CN" altLang="en-US" sz="2800" dirty="0"/>
              <a:t>，然后对其所有端节点</a:t>
            </a:r>
            <a:r>
              <a:rPr lang="zh-CN" altLang="en-US" sz="2800" b="1" dirty="0"/>
              <a:t>计算其静态</a:t>
            </a:r>
            <a:r>
              <a:rPr lang="zh-CN" altLang="en-US" sz="2800" b="1" dirty="0">
                <a:solidFill>
                  <a:srgbClr val="FF0000"/>
                </a:solidFill>
              </a:rPr>
              <a:t>估计</a:t>
            </a:r>
            <a:r>
              <a:rPr lang="zh-CN" altLang="en-US" sz="2800" b="1" dirty="0"/>
              <a:t>函数值</a:t>
            </a:r>
            <a:r>
              <a:rPr lang="zh-CN" altLang="en-US" sz="2800" dirty="0"/>
              <a:t>。 </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第二阶段为步骤</a:t>
            </a:r>
            <a:r>
              <a:rPr lang="en-US" altLang="zh-CN" sz="2800" dirty="0"/>
              <a:t>5</a:t>
            </a:r>
            <a:r>
              <a:rPr lang="zh-CN" altLang="en-US" sz="2800" dirty="0"/>
              <a:t>－</a:t>
            </a:r>
            <a:r>
              <a:rPr lang="en-US" altLang="zh-CN" sz="2800" dirty="0"/>
              <a:t>7</a:t>
            </a:r>
            <a:r>
              <a:rPr lang="zh-CN" altLang="en-US" sz="2800" dirty="0"/>
              <a:t>，从底向上逐级求</a:t>
            </a:r>
            <a:r>
              <a:rPr lang="zh-CN" altLang="en-US" sz="2800" b="1" dirty="0"/>
              <a:t>非终结点的倒推估计值</a:t>
            </a:r>
            <a:r>
              <a:rPr lang="zh-CN" altLang="en-US" sz="2800" dirty="0"/>
              <a:t>，</a:t>
            </a:r>
            <a:r>
              <a:rPr lang="zh-CN" altLang="en-US" sz="2800" b="1" dirty="0"/>
              <a:t>直到求出初始节点的倒推值</a:t>
            </a:r>
            <a:r>
              <a:rPr lang="en-US" altLang="zh-CN" sz="2800" b="1" dirty="0"/>
              <a:t>f(s)</a:t>
            </a:r>
            <a:r>
              <a:rPr lang="zh-CN" altLang="en-US" sz="2800" b="1" dirty="0"/>
              <a:t>为止</a:t>
            </a:r>
            <a:r>
              <a:rPr lang="zh-CN" altLang="en-US" sz="2800" dirty="0"/>
              <a:t>。</a:t>
            </a:r>
            <a:r>
              <a:rPr lang="en-US" altLang="zh-CN" sz="2800" dirty="0"/>
              <a:t>f(s)</a:t>
            </a:r>
            <a:r>
              <a:rPr lang="zh-CN" altLang="en-US" sz="2800" dirty="0"/>
              <a:t>的值应为</a:t>
            </a:r>
            <a:r>
              <a:rPr lang="en-US" altLang="zh-CN" sz="2800" dirty="0"/>
              <a:t>max min…. {f(</a:t>
            </a:r>
            <a:r>
              <a:rPr lang="en-US" altLang="zh-CN" sz="2800" i="1" dirty="0"/>
              <a:t>n</a:t>
            </a:r>
            <a:r>
              <a:rPr lang="en-US" altLang="zh-CN" sz="2800" i="1" baseline="-25000" dirty="0"/>
              <a:t>i1i2i3…</a:t>
            </a:r>
            <a:r>
              <a:rPr lang="en-US" altLang="zh-CN" sz="2800" i="1" baseline="-25000" dirty="0" err="1"/>
              <a:t>ik</a:t>
            </a:r>
            <a:r>
              <a:rPr lang="en-US" altLang="zh-CN" sz="2800" dirty="0"/>
              <a:t>)}</a:t>
            </a:r>
            <a:r>
              <a:rPr lang="zh-CN" altLang="en-US" sz="2800" dirty="0"/>
              <a:t>，其中</a:t>
            </a:r>
            <a:r>
              <a:rPr lang="en-US" altLang="zh-CN" sz="2800" i="1" dirty="0" err="1"/>
              <a:t>n</a:t>
            </a:r>
            <a:r>
              <a:rPr lang="en-US" altLang="zh-CN" sz="2800" i="1" baseline="-25000" dirty="0" err="1"/>
              <a:t>ik</a:t>
            </a:r>
            <a:r>
              <a:rPr lang="zh-CN" altLang="en-US" sz="2800" dirty="0"/>
              <a:t>表示深度为</a:t>
            </a:r>
            <a:r>
              <a:rPr lang="en-US" altLang="zh-CN" sz="2800" i="1" dirty="0"/>
              <a:t>k</a:t>
            </a:r>
            <a:r>
              <a:rPr lang="zh-CN" altLang="en-US" sz="2800" dirty="0"/>
              <a:t>的端节点。</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第三阶段，根据</a:t>
            </a:r>
            <a:r>
              <a:rPr lang="en-US" altLang="zh-CN" sz="2800" dirty="0"/>
              <a:t>f(</a:t>
            </a:r>
            <a:r>
              <a:rPr lang="en-US" altLang="zh-CN" sz="2800" i="1" dirty="0"/>
              <a:t>s</a:t>
            </a:r>
            <a:r>
              <a:rPr lang="en-US" altLang="zh-CN" sz="2800" dirty="0"/>
              <a:t>)</a:t>
            </a:r>
            <a:r>
              <a:rPr lang="zh-CN" altLang="en-US" sz="2800" dirty="0"/>
              <a:t>可选的相对好的走步，由</a:t>
            </a:r>
            <a:r>
              <a:rPr lang="en-US" altLang="zh-CN" sz="2800" dirty="0"/>
              <a:t>Mark (Move, T )</a:t>
            </a:r>
            <a:r>
              <a:rPr lang="zh-CN" altLang="en-US" sz="2800" dirty="0"/>
              <a:t>标记走步。</a:t>
            </a:r>
            <a:r>
              <a:rPr lang="zh-CN" altLang="en-US" sz="3200" b="1" dirty="0">
                <a:solidFill>
                  <a:srgbClr val="3333FF"/>
                </a:solidFill>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19</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96547" y="2010908"/>
            <a:ext cx="9799983" cy="5144678"/>
          </a:xfrm>
          <a:prstGeom prst="rect">
            <a:avLst/>
          </a:prstGeom>
        </p:spPr>
        <p:txBody>
          <a:bodyPr wrap="square">
            <a:spAutoFit/>
          </a:bodyPr>
          <a:lstStyle/>
          <a:p>
            <a:pPr>
              <a:lnSpc>
                <a:spcPct val="130000"/>
              </a:lnSpc>
            </a:pPr>
            <a:r>
              <a:rPr lang="zh-CN" altLang="en-US" sz="3200" b="1" dirty="0">
                <a:solidFill>
                  <a:srgbClr val="3333FF"/>
                </a:solidFill>
              </a:rPr>
              <a:t>（</a:t>
            </a:r>
            <a:r>
              <a:rPr lang="en-US" altLang="zh-CN" sz="3200" b="1" dirty="0">
                <a:solidFill>
                  <a:srgbClr val="3333FF"/>
                </a:solidFill>
              </a:rPr>
              <a:t>3</a:t>
            </a:r>
            <a:r>
              <a:rPr lang="zh-CN" altLang="en-US" sz="3200" b="1" dirty="0">
                <a:solidFill>
                  <a:srgbClr val="3333FF"/>
                </a:solidFill>
              </a:rPr>
              <a:t>）算法分析与举例</a:t>
            </a:r>
            <a:endParaRPr lang="en-US" altLang="zh-CN" sz="3200" b="1" dirty="0">
              <a:solidFill>
                <a:srgbClr val="3333FF"/>
              </a:solidFill>
            </a:endParaRPr>
          </a:p>
          <a:p>
            <a:pPr>
              <a:lnSpc>
                <a:spcPct val="130000"/>
              </a:lnSpc>
            </a:pPr>
            <a:r>
              <a:rPr lang="en-US" altLang="zh-CN" sz="3200" b="1" dirty="0"/>
              <a:t>【</a:t>
            </a:r>
            <a:r>
              <a:rPr lang="zh-CN" altLang="en-US" sz="3200" b="1" dirty="0"/>
              <a:t>例</a:t>
            </a:r>
            <a:r>
              <a:rPr lang="en-US" altLang="zh-CN" sz="3200" b="1" dirty="0"/>
              <a:t>5-1】</a:t>
            </a:r>
            <a:r>
              <a:rPr lang="en-US" altLang="zh-CN" sz="3200" dirty="0"/>
              <a:t> </a:t>
            </a:r>
            <a:r>
              <a:rPr lang="zh-CN" altLang="en-US" sz="3200" dirty="0"/>
              <a:t>在九宫格棋盘上两位选手轮流在棋盘上摆各自的棋子，每次一枚，谁先取得三子一线的结果就取胜。</a:t>
            </a:r>
            <a:endParaRPr lang="en-US" altLang="zh-CN" sz="3200" dirty="0"/>
          </a:p>
          <a:p>
            <a:pPr>
              <a:lnSpc>
                <a:spcPct val="130000"/>
              </a:lnSpc>
            </a:pPr>
            <a:endParaRPr lang="en-US" altLang="zh-CN" sz="3200" dirty="0"/>
          </a:p>
          <a:p>
            <a:pPr marL="457200" indent="-457200">
              <a:lnSpc>
                <a:spcPct val="130000"/>
              </a:lnSpc>
              <a:buFont typeface="Arial" panose="020B0604020202020204" pitchFamily="34" charset="0"/>
              <a:buChar char="•"/>
            </a:pPr>
            <a:r>
              <a:rPr lang="zh-CN" altLang="en-US" sz="3200" dirty="0"/>
              <a:t>设程序方</a:t>
            </a:r>
            <a:r>
              <a:rPr lang="en-US" altLang="zh-CN" sz="3200" dirty="0"/>
              <a:t>MAX</a:t>
            </a:r>
            <a:r>
              <a:rPr lang="zh-CN" altLang="en-US" sz="3200" dirty="0"/>
              <a:t>的棋子用</a:t>
            </a:r>
            <a:r>
              <a:rPr lang="en-US" altLang="zh-CN" sz="3200" dirty="0"/>
              <a:t>X</a:t>
            </a:r>
            <a:r>
              <a:rPr lang="zh-CN" altLang="en-US" sz="3200" dirty="0"/>
              <a:t>表示  </a:t>
            </a:r>
          </a:p>
          <a:p>
            <a:pPr marL="457200" indent="-457200">
              <a:lnSpc>
                <a:spcPct val="130000"/>
              </a:lnSpc>
              <a:buFont typeface="Arial" panose="020B0604020202020204" pitchFamily="34" charset="0"/>
              <a:buChar char="•"/>
            </a:pPr>
            <a:r>
              <a:rPr lang="zh-CN" altLang="en-US" sz="3200" dirty="0"/>
              <a:t>对手方</a:t>
            </a:r>
            <a:r>
              <a:rPr lang="en-US" altLang="zh-CN" sz="3200" dirty="0"/>
              <a:t>MIN</a:t>
            </a:r>
            <a:r>
              <a:rPr lang="zh-CN" altLang="en-US" sz="3200" dirty="0"/>
              <a:t>的棋子用</a:t>
            </a:r>
            <a:r>
              <a:rPr lang="en-US" altLang="zh-CN" sz="3200" dirty="0"/>
              <a:t>O</a:t>
            </a:r>
            <a:r>
              <a:rPr lang="zh-CN" altLang="en-US" sz="3200" dirty="0"/>
              <a:t>表示</a:t>
            </a:r>
            <a:endParaRPr lang="en-US" altLang="zh-CN" sz="3200" dirty="0"/>
          </a:p>
          <a:p>
            <a:pPr>
              <a:lnSpc>
                <a:spcPct val="130000"/>
              </a:lnSpc>
            </a:pPr>
            <a:r>
              <a:rPr lang="zh-CN" altLang="en-US" sz="3200" dirty="0"/>
              <a:t> </a:t>
            </a:r>
          </a:p>
        </p:txBody>
      </p:sp>
      <p:pic>
        <p:nvPicPr>
          <p:cNvPr id="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114" y="4445005"/>
            <a:ext cx="259080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3353401" y="1406152"/>
            <a:ext cx="4170143" cy="646329"/>
          </a:xfrm>
          <a:prstGeom prst="rect">
            <a:avLst/>
          </a:prstGeom>
        </p:spPr>
        <p:txBody>
          <a:bodyPr wrap="square" lIns="91436" tIns="45719" rIns="91436" bIns="45719">
            <a:spAutoFit/>
          </a:bodyPr>
          <a:lstStyle/>
          <a:p>
            <a:pPr algn="ctr"/>
            <a:r>
              <a:rPr lang="zh-CN" altLang="en-US" sz="3600" b="1" dirty="0">
                <a:latin typeface="+mj-ea"/>
                <a:ea typeface="+mj-ea"/>
              </a:rPr>
              <a:t>主要内容</a:t>
            </a:r>
            <a:endParaRPr lang="en-US" altLang="zh-CN" sz="3600" b="1" dirty="0">
              <a:latin typeface="+mj-ea"/>
              <a:ea typeface="+mj-ea"/>
            </a:endParaRPr>
          </a:p>
        </p:txBody>
      </p:sp>
      <p:sp>
        <p:nvSpPr>
          <p:cNvPr id="2" name="灯片编号占位符 1"/>
          <p:cNvSpPr>
            <a:spLocks noGrp="1"/>
          </p:cNvSpPr>
          <p:nvPr>
            <p:ph type="sldNum" sz="quarter" idx="12"/>
          </p:nvPr>
        </p:nvSpPr>
        <p:spPr/>
        <p:txBody>
          <a:bodyPr/>
          <a:lstStyle/>
          <a:p>
            <a:fld id="{888F8D02-9041-4C59-BC62-13DE0E5C6713}" type="slidenum">
              <a:rPr lang="zh-CN" altLang="en-US" smtClean="0"/>
              <a:t>2</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13113" y="2427364"/>
            <a:ext cx="8163339" cy="4430636"/>
          </a:xfrm>
          <a:prstGeom prst="rect">
            <a:avLst/>
          </a:prstGeom>
        </p:spPr>
        <p:txBody>
          <a:bodyPr wrap="square">
            <a:spAutoFit/>
          </a:bodyPr>
          <a:lstStyle/>
          <a:p>
            <a:pPr marL="514350" indent="-514350">
              <a:lnSpc>
                <a:spcPct val="150000"/>
              </a:lnSpc>
              <a:buFont typeface="+mj-lt"/>
              <a:buAutoNum type="arabicPeriod"/>
            </a:pPr>
            <a:r>
              <a:rPr lang="zh-CN" altLang="en-US" sz="3200" dirty="0"/>
              <a:t>博弈搜索</a:t>
            </a:r>
            <a:endParaRPr lang="en-US" altLang="zh-CN" sz="3200" dirty="0"/>
          </a:p>
          <a:p>
            <a:pPr marL="514350" indent="-514350">
              <a:lnSpc>
                <a:spcPct val="150000"/>
              </a:lnSpc>
              <a:buFont typeface="+mj-lt"/>
              <a:buAutoNum type="arabicPeriod"/>
            </a:pPr>
            <a:r>
              <a:rPr lang="zh-CN" altLang="en-US" sz="3200" dirty="0"/>
              <a:t>极大极小算法</a:t>
            </a:r>
            <a:endParaRPr lang="en-US" altLang="zh-CN" sz="3200" dirty="0"/>
          </a:p>
          <a:p>
            <a:pPr marL="514350" indent="-514350">
              <a:lnSpc>
                <a:spcPct val="150000"/>
              </a:lnSpc>
              <a:buFont typeface="+mj-lt"/>
              <a:buAutoNum type="arabicPeriod"/>
            </a:pPr>
            <a:r>
              <a:rPr lang="en-US" altLang="zh-CN" sz="3200" i="1" dirty="0"/>
              <a:t>α-β</a:t>
            </a:r>
            <a:r>
              <a:rPr lang="zh-CN" altLang="en-US" sz="3200" dirty="0"/>
              <a:t>剪枝算法</a:t>
            </a:r>
            <a:endParaRPr lang="en-US" altLang="zh-CN" sz="3200" dirty="0"/>
          </a:p>
          <a:p>
            <a:pPr marL="514350" indent="-514350">
              <a:lnSpc>
                <a:spcPct val="150000"/>
              </a:lnSpc>
              <a:buFont typeface="+mj-lt"/>
              <a:buAutoNum type="arabicPeriod"/>
            </a:pPr>
            <a:r>
              <a:rPr lang="zh-CN" altLang="en-US" sz="3200" dirty="0"/>
              <a:t>当前研究进展</a:t>
            </a:r>
            <a:endParaRPr lang="en-US" altLang="zh-CN" sz="3200" dirty="0"/>
          </a:p>
          <a:p>
            <a:pPr>
              <a:lnSpc>
                <a:spcPct val="150000"/>
              </a:lnSpc>
            </a:pPr>
            <a:endParaRPr lang="en-US" altLang="zh-CN" sz="3200" dirty="0"/>
          </a:p>
          <a:p>
            <a:pPr>
              <a:lnSpc>
                <a:spcPct val="150000"/>
              </a:lnSpc>
            </a:pPr>
            <a:r>
              <a:rPr lang="zh-CN" altLang="en-US" sz="3200" dirty="0"/>
              <a:t>       </a:t>
            </a:r>
          </a:p>
        </p:txBody>
      </p:sp>
      <p:pic>
        <p:nvPicPr>
          <p:cNvPr id="11" name="Picture 8" descr="https://timgsa.baidu.com/timg?image&amp;quality=80&amp;size=b9999_10000&amp;sec=1569299337172&amp;di=b829dda38ee85c596cab3655ecf2b238&amp;imgtype=0&amp;src=http%3A%2F%2Fpic.58pic.com%2F58pic%2F15%2F33%2F65%2F10y58PICB7G_10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7838" y="3884490"/>
            <a:ext cx="3276578" cy="2830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20</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45" y="2281555"/>
            <a:ext cx="10396855" cy="2453640"/>
          </a:xfrm>
          <a:prstGeom prst="rect">
            <a:avLst/>
          </a:prstGeom>
        </p:spPr>
        <p:txBody>
          <a:bodyPr wrap="square">
            <a:spAutoFit/>
          </a:bodyPr>
          <a:lstStyle/>
          <a:p>
            <a:pPr>
              <a:lnSpc>
                <a:spcPct val="120000"/>
              </a:lnSpc>
            </a:pPr>
            <a:r>
              <a:rPr lang="zh-CN" altLang="en-US" sz="3200" dirty="0"/>
              <a:t>静态估计函数为</a:t>
            </a:r>
            <a:r>
              <a:rPr lang="en-US" altLang="zh-CN" sz="3200" dirty="0"/>
              <a:t>:</a:t>
            </a:r>
          </a:p>
          <a:p>
            <a:pPr>
              <a:lnSpc>
                <a:spcPct val="120000"/>
              </a:lnSpc>
            </a:pPr>
            <a:r>
              <a:rPr lang="en-US" altLang="zh-CN" sz="3200" dirty="0"/>
              <a:t>           +   </a:t>
            </a:r>
            <a:r>
              <a:rPr lang="en-US" altLang="en-US" sz="3200" dirty="0"/>
              <a:t>∞</a:t>
            </a:r>
            <a:r>
              <a:rPr lang="en-US" altLang="zh-CN" sz="3200" dirty="0"/>
              <a:t>          </a:t>
            </a:r>
            <a:r>
              <a:rPr lang="zh-CN" altLang="en-US" sz="2800" dirty="0"/>
              <a:t>当</a:t>
            </a:r>
            <a:r>
              <a:rPr lang="en-US" altLang="zh-CN" sz="2800" dirty="0"/>
              <a:t>p</a:t>
            </a:r>
            <a:r>
              <a:rPr lang="zh-CN" altLang="en-US" sz="2800" dirty="0"/>
              <a:t>为</a:t>
            </a:r>
            <a:r>
              <a:rPr lang="en-US" altLang="zh-CN" sz="2800" dirty="0"/>
              <a:t>MAX</a:t>
            </a:r>
            <a:r>
              <a:rPr lang="zh-CN" altLang="en-US" sz="2800" dirty="0"/>
              <a:t>赢</a:t>
            </a:r>
            <a:endParaRPr lang="zh-CN" altLang="en-US" sz="3200" dirty="0"/>
          </a:p>
          <a:p>
            <a:pPr>
              <a:lnSpc>
                <a:spcPct val="120000"/>
              </a:lnSpc>
            </a:pPr>
            <a:r>
              <a:rPr lang="en-US" altLang="zh-CN" sz="3200" dirty="0"/>
              <a:t>f(p) =   -   </a:t>
            </a:r>
            <a:r>
              <a:rPr lang="en-US" altLang="en-US" sz="3200" dirty="0"/>
              <a:t>∞</a:t>
            </a:r>
            <a:r>
              <a:rPr lang="en-US" altLang="zh-CN" sz="3200" dirty="0"/>
              <a:t>         </a:t>
            </a:r>
            <a:r>
              <a:rPr lang="zh-CN" altLang="en-US" sz="2800" dirty="0"/>
              <a:t>当</a:t>
            </a:r>
            <a:r>
              <a:rPr lang="en-US" altLang="zh-CN" sz="2800" dirty="0"/>
              <a:t>p</a:t>
            </a:r>
            <a:r>
              <a:rPr lang="zh-CN" altLang="en-US" sz="2800" dirty="0"/>
              <a:t>为</a:t>
            </a:r>
            <a:r>
              <a:rPr lang="en-US" altLang="zh-CN" sz="2800" dirty="0"/>
              <a:t>MIN</a:t>
            </a:r>
            <a:r>
              <a:rPr lang="zh-CN" altLang="en-US" sz="2800" dirty="0"/>
              <a:t>赢</a:t>
            </a:r>
          </a:p>
          <a:p>
            <a:pPr>
              <a:lnSpc>
                <a:spcPct val="120000"/>
              </a:lnSpc>
            </a:pPr>
            <a:r>
              <a:rPr lang="zh-CN" altLang="en-US" sz="3200" dirty="0"/>
              <a:t>           </a:t>
            </a:r>
            <a:r>
              <a:rPr lang="zh-CN" altLang="en-US" sz="2000" dirty="0"/>
              <a:t>（全部空格放</a:t>
            </a:r>
            <a:r>
              <a:rPr lang="en-US" altLang="zh-CN" sz="2000" dirty="0"/>
              <a:t>X</a:t>
            </a:r>
            <a:r>
              <a:rPr lang="zh-CN" altLang="en-US" sz="2000" dirty="0"/>
              <a:t>后三子成一线的总数 </a:t>
            </a:r>
            <a:r>
              <a:rPr lang="en-US" altLang="zh-CN" sz="2000" dirty="0"/>
              <a:t>-</a:t>
            </a:r>
            <a:r>
              <a:rPr lang="zh-CN" altLang="en-US" sz="2000" dirty="0"/>
              <a:t>全部空格放</a:t>
            </a:r>
            <a:r>
              <a:rPr lang="en-US" altLang="zh-CN" sz="2000" dirty="0"/>
              <a:t>O</a:t>
            </a:r>
            <a:r>
              <a:rPr lang="zh-CN" altLang="en-US" sz="2000" dirty="0"/>
              <a:t>后三子成一线的总数）</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21</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3785652"/>
          </a:xfrm>
          <a:prstGeom prst="rect">
            <a:avLst/>
          </a:prstGeom>
        </p:spPr>
        <p:txBody>
          <a:bodyPr wrap="square">
            <a:spAutoFit/>
          </a:bodyPr>
          <a:lstStyle/>
          <a:p>
            <a:pPr>
              <a:lnSpc>
                <a:spcPct val="120000"/>
              </a:lnSpc>
            </a:pPr>
            <a:r>
              <a:rPr lang="zh-CN" altLang="en-US" sz="3200" dirty="0"/>
              <a:t>例如，</a:t>
            </a:r>
            <a:r>
              <a:rPr lang="en-US" altLang="zh-CN" sz="3200" dirty="0"/>
              <a:t>P</a:t>
            </a:r>
            <a:r>
              <a:rPr lang="zh-CN" altLang="en-US" sz="3200" dirty="0"/>
              <a:t>的格局为</a:t>
            </a:r>
            <a:endParaRPr lang="en-US" altLang="zh-CN" sz="3200" dirty="0"/>
          </a:p>
          <a:p>
            <a:pPr>
              <a:lnSpc>
                <a:spcPct val="120000"/>
              </a:lnSpc>
            </a:pPr>
            <a:endParaRPr lang="en-US" altLang="zh-CN" sz="2000" dirty="0"/>
          </a:p>
          <a:p>
            <a:pPr>
              <a:lnSpc>
                <a:spcPct val="120000"/>
              </a:lnSpc>
            </a:pPr>
            <a:r>
              <a:rPr lang="zh-CN" altLang="en-US" sz="3200" dirty="0"/>
              <a:t>则可得</a:t>
            </a:r>
            <a:r>
              <a:rPr lang="en-US" altLang="zh-CN" sz="3200" dirty="0"/>
              <a:t>f(p)=5 – 6 = -1</a:t>
            </a:r>
            <a:r>
              <a:rPr lang="zh-CN" altLang="en-US" sz="3200" dirty="0"/>
              <a:t>。</a:t>
            </a:r>
          </a:p>
          <a:p>
            <a:pPr>
              <a:lnSpc>
                <a:spcPct val="120000"/>
              </a:lnSpc>
            </a:pPr>
            <a:endParaRPr lang="en-US" altLang="zh-CN" sz="1600" dirty="0"/>
          </a:p>
          <a:p>
            <a:pPr>
              <a:lnSpc>
                <a:spcPct val="120000"/>
              </a:lnSpc>
            </a:pPr>
            <a:r>
              <a:rPr lang="zh-CN" altLang="en-US" sz="3200" dirty="0"/>
              <a:t>        现在考虑走两步的搜索过程，即算法中</a:t>
            </a:r>
            <a:r>
              <a:rPr lang="en-US" altLang="zh-CN" sz="3200" dirty="0"/>
              <a:t>K=2</a:t>
            </a:r>
            <a:r>
              <a:rPr lang="zh-CN" altLang="en-US" sz="3200" dirty="0"/>
              <a:t>。利用棋盘对称性条件，则</a:t>
            </a:r>
            <a:r>
              <a:rPr lang="en-US" altLang="zh-CN" sz="3200" dirty="0"/>
              <a:t>MAX</a:t>
            </a:r>
            <a:r>
              <a:rPr lang="zh-CN" altLang="en-US" sz="3200" dirty="0"/>
              <a:t>走第一步棋调用算法产生搜索树如图所示。</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808" y="2072413"/>
            <a:ext cx="2232025"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3"/>
          <p:cNvSpPr/>
          <p:nvPr/>
        </p:nvSpPr>
        <p:spPr>
          <a:xfrm>
            <a:off x="4661455" y="2484783"/>
            <a:ext cx="1232451" cy="308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标题</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22</a:t>
            </a:fld>
            <a:endParaRPr lang="zh-CN" altLang="en-US"/>
          </a:p>
        </p:txBody>
      </p:sp>
      <p:pic>
        <p:nvPicPr>
          <p:cNvPr id="22" name="Picture 2" descr="http://www.whu.edu.cn/ch_template/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737318"/>
          </a:xfrm>
          <a:prstGeom prst="rect">
            <a:avLst/>
          </a:prstGeom>
        </p:spPr>
        <p:txBody>
          <a:bodyPr wrap="square">
            <a:spAutoFit/>
          </a:bodyPr>
          <a:lstStyle/>
          <a:p>
            <a:pPr algn="just">
              <a:lnSpc>
                <a:spcPct val="150000"/>
              </a:lnSpc>
            </a:pPr>
            <a:r>
              <a:rPr lang="zh-CN" altLang="en-US" sz="3200" dirty="0"/>
              <a:t>内容</a:t>
            </a:r>
          </a:p>
        </p:txBody>
      </p:sp>
      <p:graphicFrame>
        <p:nvGraphicFramePr>
          <p:cNvPr id="10" name="Object 5"/>
          <p:cNvGraphicFramePr>
            <a:graphicFrameLocks noChangeAspect="1"/>
          </p:cNvGraphicFramePr>
          <p:nvPr/>
        </p:nvGraphicFramePr>
        <p:xfrm>
          <a:off x="0" y="3184"/>
          <a:ext cx="12192002" cy="6854815"/>
        </p:xfrm>
        <a:graphic>
          <a:graphicData uri="http://schemas.openxmlformats.org/presentationml/2006/ole">
            <mc:AlternateContent xmlns:mc="http://schemas.openxmlformats.org/markup-compatibility/2006">
              <mc:Choice xmlns:v="urn:schemas-microsoft-com:vml" Requires="v">
                <p:oleObj spid="_x0000_s1112" name="图片" r:id="rId5" imgW="5367655" imgH="4245610" progId="Word.Picture.8">
                  <p:embed/>
                </p:oleObj>
              </mc:Choice>
              <mc:Fallback>
                <p:oleObj name="图片" r:id="rId5" imgW="5367655" imgH="4245610"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84"/>
                        <a:ext cx="12192002" cy="6854815"/>
                      </a:xfrm>
                      <a:prstGeom prst="rect">
                        <a:avLst/>
                      </a:prstGeom>
                      <a:solidFill>
                        <a:srgbClr val="C0C0C0"/>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标题</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23</a:t>
            </a:fld>
            <a:endParaRPr lang="zh-CN" altLang="en-US"/>
          </a:p>
        </p:txBody>
      </p:sp>
      <p:pic>
        <p:nvPicPr>
          <p:cNvPr id="22" name="Picture 2" descr="http://www.whu.edu.cn/ch_template/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737318"/>
          </a:xfrm>
          <a:prstGeom prst="rect">
            <a:avLst/>
          </a:prstGeom>
        </p:spPr>
        <p:txBody>
          <a:bodyPr wrap="square">
            <a:spAutoFit/>
          </a:bodyPr>
          <a:lstStyle/>
          <a:p>
            <a:pPr algn="just">
              <a:lnSpc>
                <a:spcPct val="150000"/>
              </a:lnSpc>
            </a:pPr>
            <a:r>
              <a:rPr lang="zh-CN" altLang="en-US" sz="3200" dirty="0"/>
              <a:t>内容</a:t>
            </a:r>
          </a:p>
        </p:txBody>
      </p:sp>
      <p:graphicFrame>
        <p:nvGraphicFramePr>
          <p:cNvPr id="11" name="Object 4"/>
          <p:cNvGraphicFramePr>
            <a:graphicFrameLocks noChangeAspect="1"/>
          </p:cNvGraphicFramePr>
          <p:nvPr/>
        </p:nvGraphicFramePr>
        <p:xfrm>
          <a:off x="-1" y="1"/>
          <a:ext cx="12192001" cy="6858000"/>
        </p:xfrm>
        <a:graphic>
          <a:graphicData uri="http://schemas.openxmlformats.org/presentationml/2006/ole">
            <mc:AlternateContent xmlns:mc="http://schemas.openxmlformats.org/markup-compatibility/2006">
              <mc:Choice xmlns:v="urn:schemas-microsoft-com:vml" Requires="v">
                <p:oleObj spid="_x0000_s2135" name="图片" r:id="rId5" imgW="5139055" imgH="5038090" progId="Word.Picture.8">
                  <p:embed/>
                </p:oleObj>
              </mc:Choice>
              <mc:Fallback>
                <p:oleObj name="图片" r:id="rId5" imgW="5139055" imgH="5038090"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2192001" cy="6858000"/>
                      </a:xfrm>
                      <a:prstGeom prst="rect">
                        <a:avLst/>
                      </a:prstGeom>
                      <a:solidFill>
                        <a:srgbClr val="FFFF99"/>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标题</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24</a:t>
            </a:fld>
            <a:endParaRPr lang="zh-CN" altLang="en-US"/>
          </a:p>
        </p:txBody>
      </p:sp>
      <p:pic>
        <p:nvPicPr>
          <p:cNvPr id="22" name="Picture 2" descr="http://www.whu.edu.cn/ch_template/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737318"/>
          </a:xfrm>
          <a:prstGeom prst="rect">
            <a:avLst/>
          </a:prstGeom>
        </p:spPr>
        <p:txBody>
          <a:bodyPr wrap="square">
            <a:spAutoFit/>
          </a:bodyPr>
          <a:lstStyle/>
          <a:p>
            <a:pPr algn="just">
              <a:lnSpc>
                <a:spcPct val="150000"/>
              </a:lnSpc>
            </a:pPr>
            <a:r>
              <a:rPr lang="zh-CN" altLang="en-US" sz="3200" dirty="0"/>
              <a:t>内容</a:t>
            </a:r>
          </a:p>
        </p:txBody>
      </p:sp>
      <p:graphicFrame>
        <p:nvGraphicFramePr>
          <p:cNvPr id="11" name="Object 4"/>
          <p:cNvGraphicFramePr>
            <a:graphicFrameLocks noChangeAspect="1"/>
          </p:cNvGraphicFramePr>
          <p:nvPr/>
        </p:nvGraphicFramePr>
        <p:xfrm>
          <a:off x="0" y="1"/>
          <a:ext cx="12192000" cy="6858000"/>
        </p:xfrm>
        <a:graphic>
          <a:graphicData uri="http://schemas.openxmlformats.org/presentationml/2006/ole">
            <mc:AlternateContent xmlns:mc="http://schemas.openxmlformats.org/markup-compatibility/2006">
              <mc:Choice xmlns:v="urn:schemas-microsoft-com:vml" Requires="v">
                <p:oleObj spid="_x0000_s3158" name="图片" r:id="rId5" imgW="5708650" imgH="4742815" progId="Word.Picture.8">
                  <p:embed/>
                </p:oleObj>
              </mc:Choice>
              <mc:Fallback>
                <p:oleObj name="图片" r:id="rId5" imgW="5708650" imgH="4742815"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solidFill>
                        <a:schemeClr val="bg1"/>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82199" y="1132022"/>
            <a:ext cx="10570943" cy="646329"/>
          </a:xfrm>
          <a:prstGeom prst="rect">
            <a:avLst/>
          </a:prstGeom>
        </p:spPr>
        <p:txBody>
          <a:bodyPr wrap="square" lIns="91436" tIns="45719" rIns="91436" bIns="45719">
            <a:spAutoFit/>
          </a:bodyPr>
          <a:lstStyle/>
          <a:p>
            <a:r>
              <a:rPr lang="zh-CN" altLang="en-US" sz="3600" b="1" dirty="0">
                <a:latin typeface="+mj-ea"/>
              </a:rPr>
              <a:t>再理解</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47720" y="2192168"/>
            <a:ext cx="10706079" cy="4173450"/>
          </a:xfrm>
          <a:prstGeom prst="rect">
            <a:avLst/>
          </a:prstGeom>
        </p:spPr>
        <p:txBody>
          <a:bodyPr wrap="square">
            <a:spAutoFit/>
          </a:bodyPr>
          <a:lstStyle/>
          <a:p>
            <a:pPr>
              <a:lnSpc>
                <a:spcPct val="130000"/>
              </a:lnSpc>
            </a:pPr>
            <a:r>
              <a:rPr lang="en-US" altLang="zh-CN" sz="3200" b="1" dirty="0">
                <a:solidFill>
                  <a:srgbClr val="3333FF"/>
                </a:solidFill>
              </a:rPr>
              <a:t>MINMAX</a:t>
            </a:r>
            <a:r>
              <a:rPr lang="zh-CN" altLang="en-US" sz="3200" b="1" dirty="0">
                <a:solidFill>
                  <a:srgbClr val="3333FF"/>
                </a:solidFill>
              </a:rPr>
              <a:t>的基本思想是：</a:t>
            </a:r>
          </a:p>
          <a:p>
            <a:pPr>
              <a:lnSpc>
                <a:spcPct val="130000"/>
              </a:lnSpc>
            </a:pPr>
            <a:r>
              <a:rPr lang="zh-CN" altLang="en-US" sz="3200" dirty="0"/>
              <a:t>   </a:t>
            </a:r>
            <a:r>
              <a:rPr lang="zh-CN" altLang="en-US" sz="2800" dirty="0"/>
              <a:t>１）当轮到</a:t>
            </a:r>
            <a:r>
              <a:rPr lang="en-US" altLang="zh-CN" sz="2800" dirty="0"/>
              <a:t>MIN</a:t>
            </a:r>
            <a:r>
              <a:rPr lang="zh-CN" altLang="en-US" sz="2800" dirty="0"/>
              <a:t>走步的结点时，</a:t>
            </a:r>
            <a:r>
              <a:rPr lang="en-US" altLang="zh-CN" sz="2800" dirty="0"/>
              <a:t>MAX</a:t>
            </a:r>
            <a:r>
              <a:rPr lang="zh-CN" altLang="en-US" sz="2800" dirty="0"/>
              <a:t>应考虑最坏的情况（因此，</a:t>
            </a:r>
            <a:r>
              <a:rPr lang="en-US" altLang="zh-CN" sz="2800" dirty="0"/>
              <a:t>f(p)</a:t>
            </a:r>
            <a:r>
              <a:rPr lang="zh-CN" altLang="en-US" sz="2800" dirty="0"/>
              <a:t>取极小值）。</a:t>
            </a:r>
          </a:p>
          <a:p>
            <a:pPr>
              <a:lnSpc>
                <a:spcPct val="130000"/>
              </a:lnSpc>
            </a:pPr>
            <a:r>
              <a:rPr lang="zh-CN" altLang="en-US" sz="2800" dirty="0"/>
              <a:t>   ２）当轮到</a:t>
            </a:r>
            <a:r>
              <a:rPr lang="en-US" altLang="zh-CN" sz="2800" dirty="0"/>
              <a:t>MAX</a:t>
            </a:r>
            <a:r>
              <a:rPr lang="zh-CN" altLang="en-US" sz="2800" dirty="0"/>
              <a:t>走步的结点时，</a:t>
            </a:r>
            <a:r>
              <a:rPr lang="en-US" altLang="zh-CN" sz="2800" dirty="0"/>
              <a:t>MAX</a:t>
            </a:r>
            <a:r>
              <a:rPr lang="zh-CN" altLang="en-US" sz="2800" dirty="0"/>
              <a:t>应考虑最好的情况（因此，</a:t>
            </a:r>
            <a:r>
              <a:rPr lang="en-US" altLang="zh-CN" sz="2800" dirty="0"/>
              <a:t>f(p)</a:t>
            </a:r>
            <a:r>
              <a:rPr lang="zh-CN" altLang="en-US" sz="2800" dirty="0"/>
              <a:t>取极大值）。</a:t>
            </a:r>
          </a:p>
          <a:p>
            <a:pPr>
              <a:lnSpc>
                <a:spcPct val="130000"/>
              </a:lnSpc>
            </a:pPr>
            <a:r>
              <a:rPr lang="zh-CN" altLang="en-US" sz="2800" dirty="0"/>
              <a:t>   ３）当评价往回倒推时，相应于两位棋手的对抗策略，不同层上交替的使用（１）、（２）两种方法向上传递倒推值。</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512733" y="1118435"/>
            <a:ext cx="10570943" cy="646329"/>
          </a:xfrm>
          <a:prstGeom prst="rect">
            <a:avLst/>
          </a:prstGeom>
        </p:spPr>
        <p:txBody>
          <a:bodyPr wrap="square" lIns="91436" tIns="45719" rIns="91436" bIns="45719">
            <a:spAutoFit/>
          </a:bodyPr>
          <a:lstStyle/>
          <a:p>
            <a:r>
              <a:rPr lang="zh-CN" altLang="en-US" sz="3600" b="1" dirty="0">
                <a:latin typeface="+mj-ea"/>
              </a:rPr>
              <a:t>再理解</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26</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33726" y="2004171"/>
            <a:ext cx="10444480" cy="3992055"/>
          </a:xfrm>
          <a:prstGeom prst="rect">
            <a:avLst/>
          </a:prstGeom>
        </p:spPr>
        <p:txBody>
          <a:bodyPr wrap="square">
            <a:spAutoFit/>
          </a:bodyPr>
          <a:lstStyle/>
          <a:p>
            <a:pPr>
              <a:lnSpc>
                <a:spcPct val="130000"/>
              </a:lnSpc>
            </a:pPr>
            <a:r>
              <a:rPr lang="en-US" altLang="zh-CN" sz="2800" b="1" dirty="0">
                <a:solidFill>
                  <a:srgbClr val="3333FF"/>
                </a:solidFill>
              </a:rPr>
              <a:t>MINMAX</a:t>
            </a:r>
            <a:r>
              <a:rPr lang="zh-CN" altLang="en-US" sz="2800" b="1" dirty="0">
                <a:solidFill>
                  <a:srgbClr val="3333FF"/>
                </a:solidFill>
              </a:rPr>
              <a:t>的基本过程：</a:t>
            </a:r>
          </a:p>
          <a:p>
            <a:pPr marL="457200" indent="-457200">
              <a:lnSpc>
                <a:spcPct val="110000"/>
              </a:lnSpc>
              <a:buFont typeface="Arial" panose="020B0604020202020204" pitchFamily="34" charset="0"/>
              <a:buChar char="•"/>
            </a:pPr>
            <a:r>
              <a:rPr lang="zh-CN" altLang="en-US" sz="2800" dirty="0"/>
              <a:t>第一阶段为步骤</a:t>
            </a:r>
            <a:r>
              <a:rPr lang="en-US" altLang="zh-CN" sz="2800" dirty="0"/>
              <a:t>2</a:t>
            </a:r>
            <a:r>
              <a:rPr lang="zh-CN" altLang="en-US" sz="2800" dirty="0"/>
              <a:t>－</a:t>
            </a:r>
            <a:r>
              <a:rPr lang="en-US" altLang="zh-CN" sz="2800" dirty="0"/>
              <a:t>4</a:t>
            </a:r>
            <a:r>
              <a:rPr lang="zh-CN" altLang="en-US" sz="2800" dirty="0"/>
              <a:t>，使用</a:t>
            </a:r>
            <a:r>
              <a:rPr lang="zh-CN" altLang="en-US" sz="2800" b="1" dirty="0"/>
              <a:t>宽度优先法生成规定深度的全部博弈树</a:t>
            </a:r>
            <a:r>
              <a:rPr lang="zh-CN" altLang="en-US" sz="2800" dirty="0"/>
              <a:t>，然后对其所有端节点</a:t>
            </a:r>
            <a:r>
              <a:rPr lang="zh-CN" altLang="en-US" sz="2800" b="1" dirty="0"/>
              <a:t>计算其静态</a:t>
            </a:r>
            <a:r>
              <a:rPr lang="zh-CN" altLang="en-US" sz="2800" b="1" dirty="0">
                <a:solidFill>
                  <a:srgbClr val="FF0000"/>
                </a:solidFill>
              </a:rPr>
              <a:t>估计</a:t>
            </a:r>
            <a:r>
              <a:rPr lang="zh-CN" altLang="en-US" sz="2800" b="1" dirty="0"/>
              <a:t>函数值</a:t>
            </a:r>
            <a:r>
              <a:rPr lang="zh-CN" altLang="en-US" sz="2800" dirty="0"/>
              <a:t>。 </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第二阶段为步骤</a:t>
            </a:r>
            <a:r>
              <a:rPr lang="en-US" altLang="zh-CN" sz="2800" dirty="0"/>
              <a:t>5</a:t>
            </a:r>
            <a:r>
              <a:rPr lang="zh-CN" altLang="en-US" sz="2800" dirty="0"/>
              <a:t>－</a:t>
            </a:r>
            <a:r>
              <a:rPr lang="en-US" altLang="zh-CN" sz="2800" dirty="0"/>
              <a:t>7</a:t>
            </a:r>
            <a:r>
              <a:rPr lang="zh-CN" altLang="en-US" sz="2800" dirty="0"/>
              <a:t>，从底向上逐级求</a:t>
            </a:r>
            <a:r>
              <a:rPr lang="zh-CN" altLang="en-US" sz="2800" b="1" dirty="0"/>
              <a:t>非终结点的倒推估计值</a:t>
            </a:r>
            <a:r>
              <a:rPr lang="zh-CN" altLang="en-US" sz="2800" dirty="0"/>
              <a:t>，</a:t>
            </a:r>
            <a:r>
              <a:rPr lang="zh-CN" altLang="en-US" sz="2800" b="1" dirty="0"/>
              <a:t>直到求出初始节点的倒推值</a:t>
            </a:r>
            <a:r>
              <a:rPr lang="en-US" altLang="zh-CN" sz="2800" b="1" dirty="0"/>
              <a:t>f(s)</a:t>
            </a:r>
            <a:r>
              <a:rPr lang="zh-CN" altLang="en-US" sz="2800" b="1" dirty="0"/>
              <a:t>为止</a:t>
            </a:r>
            <a:r>
              <a:rPr lang="zh-CN" altLang="en-US" sz="2800" dirty="0"/>
              <a:t>。</a:t>
            </a:r>
            <a:endParaRPr lang="en-US" altLang="zh-CN" sz="2800" dirty="0"/>
          </a:p>
          <a:p>
            <a:pPr marL="457200" indent="-457200">
              <a:lnSpc>
                <a:spcPct val="110000"/>
              </a:lnSpc>
              <a:buFont typeface="Arial" panose="020B0604020202020204" pitchFamily="34" charset="0"/>
              <a:buChar char="•"/>
            </a:pPr>
            <a:endParaRPr lang="zh-CN" altLang="en-US" sz="2800" dirty="0"/>
          </a:p>
          <a:p>
            <a:pPr marL="457200" indent="-457200">
              <a:lnSpc>
                <a:spcPct val="110000"/>
              </a:lnSpc>
              <a:buFont typeface="Arial" panose="020B0604020202020204" pitchFamily="34" charset="0"/>
              <a:buChar char="•"/>
            </a:pPr>
            <a:r>
              <a:rPr lang="zh-CN" altLang="en-US" sz="2800" dirty="0"/>
              <a:t>第三阶段，根据</a:t>
            </a:r>
            <a:r>
              <a:rPr lang="en-US" altLang="zh-CN" sz="2800" dirty="0"/>
              <a:t>f(</a:t>
            </a:r>
            <a:r>
              <a:rPr lang="en-US" altLang="zh-CN" sz="2800" i="1" dirty="0"/>
              <a:t>s</a:t>
            </a:r>
            <a:r>
              <a:rPr lang="en-US" altLang="zh-CN" sz="2800" dirty="0"/>
              <a:t>)</a:t>
            </a:r>
            <a:r>
              <a:rPr lang="zh-CN" altLang="en-US" sz="2800" dirty="0"/>
              <a:t>可选的相对好的走步，标记走步。</a:t>
            </a:r>
            <a:r>
              <a:rPr lang="zh-CN" altLang="en-US" sz="3200" b="1" dirty="0">
                <a:solidFill>
                  <a:srgbClr val="3333FF"/>
                </a:solidFill>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5.2 </a:t>
            </a:r>
            <a:r>
              <a:rPr lang="zh-CN" altLang="en-US" sz="3600" b="1" dirty="0">
                <a:latin typeface="+mj-ea"/>
              </a:rPr>
              <a:t>极小极大搜索算法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27</a:t>
            </a:fld>
            <a:endParaRPr lang="zh-CN" altLang="en-US" dirty="0"/>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47720" y="2206963"/>
            <a:ext cx="8885714" cy="3704284"/>
          </a:xfrm>
          <a:prstGeom prst="rect">
            <a:avLst/>
          </a:prstGeom>
        </p:spPr>
        <p:txBody>
          <a:bodyPr wrap="square">
            <a:spAutoFit/>
          </a:bodyPr>
          <a:lstStyle/>
          <a:p>
            <a:r>
              <a:rPr lang="zh-CN" altLang="en-US" sz="3200" dirty="0"/>
              <a:t>例：“余一棋”游戏。</a:t>
            </a:r>
            <a:r>
              <a:rPr lang="zh-CN" altLang="zh-CN" sz="3200" dirty="0"/>
              <a:t>两个对弈者参与这个游戏：</a:t>
            </a:r>
          </a:p>
          <a:p>
            <a:r>
              <a:rPr lang="zh-CN" altLang="zh-CN" sz="2400" dirty="0"/>
              <a:t>桌子上放着一堆牌，双方交替行棋。</a:t>
            </a:r>
          </a:p>
          <a:p>
            <a:r>
              <a:rPr lang="zh-CN" altLang="zh-CN" sz="2400" dirty="0"/>
              <a:t>每一步，行棋方必须把牌中的某一摞分成两摞不等数量的牌，如一摞</a:t>
            </a:r>
            <a:r>
              <a:rPr lang="en-US" altLang="zh-CN" sz="2400" dirty="0"/>
              <a:t>6</a:t>
            </a:r>
            <a:r>
              <a:rPr lang="zh-CN" altLang="zh-CN" sz="2400" dirty="0"/>
              <a:t>张牌可以被分为</a:t>
            </a:r>
            <a:r>
              <a:rPr lang="en-US" altLang="zh-CN" sz="2400" dirty="0"/>
              <a:t>1</a:t>
            </a:r>
            <a:r>
              <a:rPr lang="zh-CN" altLang="zh-CN" sz="2400" dirty="0"/>
              <a:t>，</a:t>
            </a:r>
            <a:r>
              <a:rPr lang="en-US" altLang="zh-CN" sz="2400" dirty="0"/>
              <a:t>5</a:t>
            </a:r>
            <a:r>
              <a:rPr lang="zh-CN" altLang="zh-CN" sz="2400" dirty="0"/>
              <a:t>或者</a:t>
            </a:r>
            <a:r>
              <a:rPr lang="en-US" altLang="zh-CN" sz="2400" dirty="0"/>
              <a:t>2</a:t>
            </a:r>
            <a:r>
              <a:rPr lang="zh-CN" altLang="zh-CN" sz="2400" dirty="0"/>
              <a:t>，</a:t>
            </a:r>
            <a:r>
              <a:rPr lang="en-US" altLang="zh-CN" sz="2400" dirty="0"/>
              <a:t>4</a:t>
            </a:r>
            <a:r>
              <a:rPr lang="zh-CN" altLang="zh-CN" sz="2400" dirty="0"/>
              <a:t>，但不能分为</a:t>
            </a:r>
            <a:r>
              <a:rPr lang="en-US" altLang="zh-CN" sz="2400" dirty="0"/>
              <a:t>3</a:t>
            </a:r>
            <a:r>
              <a:rPr lang="zh-CN" altLang="zh-CN" sz="2400" dirty="0"/>
              <a:t>，</a:t>
            </a:r>
            <a:r>
              <a:rPr lang="en-US" altLang="zh-CN" sz="2400" dirty="0"/>
              <a:t>3</a:t>
            </a:r>
            <a:r>
              <a:rPr lang="zh-CN" altLang="en-US" sz="2400" dirty="0"/>
              <a:t>。</a:t>
            </a:r>
            <a:r>
              <a:rPr lang="zh-CN" altLang="zh-CN" sz="2400" dirty="0"/>
              <a:t>直至某一方无法继续下去，为败者。</a:t>
            </a:r>
            <a:endParaRPr lang="en-US" altLang="zh-CN" sz="2400" dirty="0"/>
          </a:p>
          <a:p>
            <a:endParaRPr lang="zh-CN" altLang="zh-CN" sz="2400" dirty="0"/>
          </a:p>
          <a:p>
            <a:r>
              <a:rPr lang="zh-CN" altLang="zh-CN" sz="2400" dirty="0"/>
              <a:t>假设 开始一共有</a:t>
            </a:r>
            <a:r>
              <a:rPr lang="en-US" altLang="zh-CN" sz="2400" dirty="0"/>
              <a:t>1</a:t>
            </a:r>
            <a:r>
              <a:rPr lang="zh-CN" altLang="zh-CN" sz="2400" dirty="0"/>
              <a:t>摞共</a:t>
            </a:r>
            <a:r>
              <a:rPr lang="en-US" altLang="zh-CN" sz="2400" dirty="0"/>
              <a:t>7</a:t>
            </a:r>
            <a:r>
              <a:rPr lang="zh-CN" altLang="zh-CN" sz="2400" dirty="0"/>
              <a:t>张牌，由</a:t>
            </a:r>
            <a:r>
              <a:rPr lang="en-US" altLang="zh-CN" sz="2400" dirty="0"/>
              <a:t>MIN</a:t>
            </a:r>
            <a:r>
              <a:rPr lang="zh-CN" altLang="zh-CN" sz="2400" dirty="0"/>
              <a:t>先行。</a:t>
            </a:r>
          </a:p>
          <a:p>
            <a:r>
              <a:rPr lang="zh-CN" altLang="zh-CN" sz="2400" dirty="0"/>
              <a:t>问：</a:t>
            </a:r>
            <a:r>
              <a:rPr lang="en-US" altLang="zh-CN" sz="2400" dirty="0"/>
              <a:t>MAX</a:t>
            </a:r>
            <a:r>
              <a:rPr lang="zh-CN" altLang="zh-CN" sz="2400" dirty="0"/>
              <a:t>如何行棋能胜利？</a:t>
            </a:r>
          </a:p>
          <a:p>
            <a:pPr>
              <a:lnSpc>
                <a:spcPct val="120000"/>
              </a:lnSpc>
            </a:pPr>
            <a:endParaRPr lang="zh-CN" altLang="en-US" sz="3200" dirty="0"/>
          </a:p>
        </p:txBody>
      </p:sp>
      <p:sp>
        <p:nvSpPr>
          <p:cNvPr id="5" name="矩形 4"/>
          <p:cNvSpPr/>
          <p:nvPr/>
        </p:nvSpPr>
        <p:spPr>
          <a:xfrm>
            <a:off x="8218582" y="5306467"/>
            <a:ext cx="2897436"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altLang="zh-CN" sz="2000" dirty="0"/>
              <a:t>MOOC </a:t>
            </a:r>
            <a:r>
              <a:rPr lang="zh-CN" altLang="en-US" sz="2000" dirty="0"/>
              <a:t>第</a:t>
            </a:r>
            <a:r>
              <a:rPr lang="en-US" altLang="zh-CN" sz="2000" dirty="0"/>
              <a:t>5.5</a:t>
            </a:r>
            <a:r>
              <a:rPr lang="zh-CN" altLang="en-US" sz="2000" dirty="0"/>
              <a:t>博弈搜索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2" name="灯片编号占位符 1"/>
          <p:cNvSpPr>
            <a:spLocks noGrp="1"/>
          </p:cNvSpPr>
          <p:nvPr>
            <p:ph type="sldNum" sz="quarter" idx="12"/>
          </p:nvPr>
        </p:nvSpPr>
        <p:spPr/>
        <p:txBody>
          <a:bodyPr/>
          <a:lstStyle/>
          <a:p>
            <a:fld id="{888F8D02-9041-4C59-BC62-13DE0E5C6713}" type="slidenum">
              <a:rPr lang="zh-CN" altLang="en-US" smtClean="0"/>
              <a:t>28</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9484"/>
          <p:cNvPicPr/>
          <p:nvPr/>
        </p:nvPicPr>
        <p:blipFill rotWithShape="1">
          <a:blip r:embed="rId4"/>
          <a:srcRect l="36802"/>
          <a:stretch>
            <a:fillRect/>
          </a:stretch>
        </p:blipFill>
        <p:spPr>
          <a:xfrm>
            <a:off x="3137053" y="1096773"/>
            <a:ext cx="5625029" cy="5324410"/>
          </a:xfrm>
          <a:prstGeom prst="rect">
            <a:avLst/>
          </a:prstGeom>
        </p:spPr>
      </p:pic>
      <p:sp>
        <p:nvSpPr>
          <p:cNvPr id="3" name="圆角矩形标注 2"/>
          <p:cNvSpPr/>
          <p:nvPr/>
        </p:nvSpPr>
        <p:spPr>
          <a:xfrm>
            <a:off x="1842770" y="5877560"/>
            <a:ext cx="2032000" cy="478790"/>
          </a:xfrm>
          <a:prstGeom prst="wedgeRoundRectCallout">
            <a:avLst>
              <a:gd name="adj1" fmla="val 99468"/>
              <a:gd name="adj2" fmla="val -37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MIN</a:t>
            </a:r>
            <a:r>
              <a:rPr lang="zh-CN" altLang="en-US"/>
              <a:t>胜</a:t>
            </a:r>
          </a:p>
        </p:txBody>
      </p:sp>
      <p:sp>
        <p:nvSpPr>
          <p:cNvPr id="4" name="圆角矩形标注 3"/>
          <p:cNvSpPr/>
          <p:nvPr/>
        </p:nvSpPr>
        <p:spPr>
          <a:xfrm>
            <a:off x="8966200" y="4105910"/>
            <a:ext cx="2032000" cy="478790"/>
          </a:xfrm>
          <a:prstGeom prst="wedgeRoundRectCallout">
            <a:avLst>
              <a:gd name="adj1" fmla="val -97343"/>
              <a:gd name="adj2" fmla="val -16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MIN</a:t>
            </a:r>
            <a:r>
              <a:rPr lang="zh-CN" altLang="en-US"/>
              <a:t>胜</a:t>
            </a:r>
          </a:p>
        </p:txBody>
      </p:sp>
      <p:sp>
        <p:nvSpPr>
          <p:cNvPr id="5" name="圆角矩形标注 4"/>
          <p:cNvSpPr/>
          <p:nvPr/>
        </p:nvSpPr>
        <p:spPr>
          <a:xfrm>
            <a:off x="9079230" y="5398770"/>
            <a:ext cx="2032000" cy="478790"/>
          </a:xfrm>
          <a:prstGeom prst="wedgeRoundRectCallout">
            <a:avLst>
              <a:gd name="adj1" fmla="val -146781"/>
              <a:gd name="adj2" fmla="val -99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MAX</a:t>
            </a:r>
            <a:r>
              <a:rPr lang="zh-CN" altLang="en-US"/>
              <a:t>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625" y="136520"/>
            <a:ext cx="10626686" cy="1332526"/>
          </a:xfrm>
        </p:spPr>
        <p:txBody>
          <a:bodyPr>
            <a:normAutofit/>
          </a:bodyPr>
          <a:lstStyle/>
          <a:p>
            <a:pPr>
              <a:lnSpc>
                <a:spcPct val="107000"/>
              </a:lnSpc>
              <a:spcAft>
                <a:spcPts val="800"/>
              </a:spcAft>
            </a:pPr>
            <a:r>
              <a:rPr lang="zh-CN" altLang="zh-CN" sz="2200" dirty="0"/>
              <a:t>设计得分：</a:t>
            </a:r>
            <a:r>
              <a:rPr lang="en-US" altLang="zh-CN" sz="2200" kern="100" dirty="0">
                <a:solidFill>
                  <a:srgbClr val="000000"/>
                </a:solidFill>
                <a:latin typeface="Calibri" panose="020F0502020204030204" charset="0"/>
                <a:ea typeface="Calibri" panose="020F0502020204030204" charset="0"/>
              </a:rPr>
              <a:t>MAX</a:t>
            </a:r>
            <a:r>
              <a:rPr lang="zh-CN" altLang="zh-CN" sz="2200" kern="100" dirty="0">
                <a:solidFill>
                  <a:srgbClr val="000000"/>
                </a:solidFill>
                <a:latin typeface="Calibri" panose="020F0502020204030204" charset="0"/>
                <a:ea typeface="Calibri" panose="020F0502020204030204" charset="0"/>
              </a:rPr>
              <a:t>胜的节点得分为</a:t>
            </a:r>
            <a:r>
              <a:rPr lang="en-US" altLang="zh-CN" sz="2200" kern="100" dirty="0">
                <a:solidFill>
                  <a:srgbClr val="000000"/>
                </a:solidFill>
                <a:latin typeface="Calibri" panose="020F0502020204030204" charset="0"/>
                <a:ea typeface="Calibri" panose="020F0502020204030204" charset="0"/>
              </a:rPr>
              <a:t>1</a:t>
            </a:r>
            <a:r>
              <a:rPr lang="zh-CN" altLang="en-US" sz="2200" kern="100" dirty="0">
                <a:solidFill>
                  <a:srgbClr val="000000"/>
                </a:solidFill>
                <a:latin typeface="Calibri" panose="020F0502020204030204" charset="0"/>
                <a:ea typeface="Calibri" panose="020F0502020204030204" charset="0"/>
              </a:rPr>
              <a:t>；</a:t>
            </a:r>
            <a:r>
              <a:rPr lang="en-US" altLang="zh-CN" sz="2200" kern="100" dirty="0">
                <a:solidFill>
                  <a:srgbClr val="000000"/>
                </a:solidFill>
                <a:latin typeface="Calibri" panose="020F0502020204030204" charset="0"/>
                <a:ea typeface="Calibri" panose="020F0502020204030204" charset="0"/>
              </a:rPr>
              <a:t>MIN</a:t>
            </a:r>
            <a:r>
              <a:rPr lang="zh-CN" altLang="zh-CN" sz="2200" kern="100" dirty="0">
                <a:solidFill>
                  <a:srgbClr val="000000"/>
                </a:solidFill>
                <a:latin typeface="Calibri" panose="020F0502020204030204" charset="0"/>
                <a:ea typeface="Calibri" panose="020F0502020204030204" charset="0"/>
              </a:rPr>
              <a:t>胜的节点得分为</a:t>
            </a:r>
            <a:r>
              <a:rPr lang="en-US" altLang="zh-CN" sz="2200" kern="100" dirty="0">
                <a:solidFill>
                  <a:srgbClr val="000000"/>
                </a:solidFill>
                <a:latin typeface="Calibri" panose="020F0502020204030204" charset="0"/>
                <a:ea typeface="Calibri" panose="020F0502020204030204" charset="0"/>
              </a:rPr>
              <a:t>0</a:t>
            </a:r>
            <a:endParaRPr lang="zh-CN" altLang="zh-CN" sz="2200" kern="100" dirty="0">
              <a:solidFill>
                <a:srgbClr val="000000"/>
              </a:solidFill>
              <a:latin typeface="Calibri" panose="020F0502020204030204" charset="0"/>
              <a:ea typeface="Calibri" panose="020F0502020204030204" charset="0"/>
            </a:endParaRPr>
          </a:p>
          <a:p>
            <a:pPr>
              <a:lnSpc>
                <a:spcPct val="107000"/>
              </a:lnSpc>
              <a:spcAft>
                <a:spcPts val="800"/>
              </a:spcAft>
            </a:pPr>
            <a:r>
              <a:rPr lang="zh-CN" altLang="zh-CN" sz="2200" kern="100" dirty="0">
                <a:solidFill>
                  <a:srgbClr val="000000"/>
                </a:solidFill>
                <a:latin typeface="Calibri" panose="020F0502020204030204" charset="0"/>
                <a:ea typeface="Calibri" panose="020F0502020204030204" charset="0"/>
              </a:rPr>
              <a:t>则下面可以根据规则，倒推所有节点的得分：</a:t>
            </a:r>
          </a:p>
          <a:p>
            <a:endParaRPr lang="zh-CN" altLang="en-US" dirty="0"/>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29</a:t>
            </a:fld>
            <a:endParaRPr lang="zh-CN" altLang="en-US">
              <a:solidFill>
                <a:prstClr val="black">
                  <a:tint val="75000"/>
                </a:prstClr>
              </a:solidFill>
            </a:endParaRPr>
          </a:p>
        </p:txBody>
      </p:sp>
      <p:grpSp>
        <p:nvGrpSpPr>
          <p:cNvPr id="9" name="组合 8"/>
          <p:cNvGrpSpPr/>
          <p:nvPr/>
        </p:nvGrpSpPr>
        <p:grpSpPr>
          <a:xfrm>
            <a:off x="241419" y="1465509"/>
            <a:ext cx="5042064" cy="5111561"/>
            <a:chOff x="241419" y="1465509"/>
            <a:chExt cx="5042064" cy="5111561"/>
          </a:xfrm>
        </p:grpSpPr>
        <p:pic>
          <p:nvPicPr>
            <p:cNvPr id="5" name="Picture 39489"/>
            <p:cNvPicPr/>
            <p:nvPr/>
          </p:nvPicPr>
          <p:blipFill>
            <a:blip r:embed="rId3"/>
            <a:stretch>
              <a:fillRect/>
            </a:stretch>
          </p:blipFill>
          <p:spPr>
            <a:xfrm>
              <a:off x="241419" y="1465509"/>
              <a:ext cx="4964946" cy="5111561"/>
            </a:xfrm>
            <a:prstGeom prst="rect">
              <a:avLst/>
            </a:prstGeom>
          </p:spPr>
        </p:pic>
        <p:sp>
          <p:nvSpPr>
            <p:cNvPr id="7" name="矩形 6"/>
            <p:cNvSpPr/>
            <p:nvPr/>
          </p:nvSpPr>
          <p:spPr>
            <a:xfrm>
              <a:off x="3415229" y="6072960"/>
              <a:ext cx="1868254" cy="407035"/>
            </a:xfrm>
            <a:prstGeom prst="rect">
              <a:avLst/>
            </a:prstGeom>
          </p:spPr>
          <p:txBody>
            <a:bodyPr wrap="square">
              <a:spAutoFit/>
            </a:bodyPr>
            <a:lstStyle/>
            <a:p>
              <a:pPr>
                <a:lnSpc>
                  <a:spcPct val="107000"/>
                </a:lnSpc>
                <a:spcAft>
                  <a:spcPts val="1845"/>
                </a:spcAft>
                <a:tabLst>
                  <a:tab pos="7096125" algn="ctr"/>
                  <a:tab pos="8864600" algn="r"/>
                </a:tabLst>
              </a:pPr>
              <a:r>
                <a:rPr lang="en-US" altLang="zh-CN" sz="2000" b="1" kern="100" dirty="0">
                  <a:solidFill>
                    <a:srgbClr val="FF0000"/>
                  </a:solidFill>
                  <a:latin typeface="Calibri" panose="020F0502020204030204" charset="0"/>
                  <a:ea typeface="Calibri" panose="020F0502020204030204" charset="0"/>
                </a:rPr>
                <a:t>0	</a:t>
              </a:r>
              <a:r>
                <a:rPr lang="en-US" altLang="zh-CN" sz="2000" kern="100" dirty="0">
                  <a:solidFill>
                    <a:srgbClr val="BF0000"/>
                  </a:solidFill>
                  <a:latin typeface="Calibri" panose="020F0502020204030204" charset="0"/>
                  <a:ea typeface="Calibri" panose="020F0502020204030204" charset="0"/>
                </a:rPr>
                <a:t>MAX</a:t>
              </a:r>
              <a:endParaRPr lang="zh-CN" altLang="zh-CN" sz="1050" kern="100" dirty="0">
                <a:solidFill>
                  <a:srgbClr val="000000"/>
                </a:solidFill>
                <a:effectLst/>
                <a:latin typeface="Calibri" panose="020F0502020204030204" charset="0"/>
                <a:ea typeface="Calibri" panose="020F0502020204030204" charset="0"/>
              </a:endParaRPr>
            </a:p>
          </p:txBody>
        </p:sp>
      </p:grpSp>
      <p:grpSp>
        <p:nvGrpSpPr>
          <p:cNvPr id="10" name="组合 9"/>
          <p:cNvGrpSpPr/>
          <p:nvPr/>
        </p:nvGrpSpPr>
        <p:grpSpPr>
          <a:xfrm>
            <a:off x="5720968" y="1432724"/>
            <a:ext cx="6229612" cy="5501640"/>
            <a:chOff x="5720968" y="1432724"/>
            <a:chExt cx="6229612" cy="5501640"/>
          </a:xfrm>
        </p:grpSpPr>
        <p:pic>
          <p:nvPicPr>
            <p:cNvPr id="6" name="Picture 39493"/>
            <p:cNvPicPr/>
            <p:nvPr/>
          </p:nvPicPr>
          <p:blipFill>
            <a:blip r:embed="rId4"/>
            <a:stretch>
              <a:fillRect/>
            </a:stretch>
          </p:blipFill>
          <p:spPr>
            <a:xfrm>
              <a:off x="5720968" y="1432724"/>
              <a:ext cx="6147435" cy="5501640"/>
            </a:xfrm>
            <a:prstGeom prst="rect">
              <a:avLst/>
            </a:prstGeom>
          </p:spPr>
        </p:pic>
        <p:sp>
          <p:nvSpPr>
            <p:cNvPr id="8" name="矩形 7"/>
            <p:cNvSpPr/>
            <p:nvPr/>
          </p:nvSpPr>
          <p:spPr>
            <a:xfrm>
              <a:off x="9498169" y="6276477"/>
              <a:ext cx="2452411" cy="407035"/>
            </a:xfrm>
            <a:prstGeom prst="rect">
              <a:avLst/>
            </a:prstGeom>
          </p:spPr>
          <p:txBody>
            <a:bodyPr wrap="square">
              <a:spAutoFit/>
            </a:bodyPr>
            <a:lstStyle/>
            <a:p>
              <a:pPr>
                <a:lnSpc>
                  <a:spcPct val="107000"/>
                </a:lnSpc>
                <a:spcAft>
                  <a:spcPts val="1845"/>
                </a:spcAft>
                <a:tabLst>
                  <a:tab pos="7096125" algn="ctr"/>
                  <a:tab pos="8864600" algn="r"/>
                </a:tabLst>
              </a:pPr>
              <a:r>
                <a:rPr lang="en-US" altLang="zh-CN" sz="2000" b="1" kern="100" dirty="0">
                  <a:solidFill>
                    <a:srgbClr val="FF0000"/>
                  </a:solidFill>
                  <a:latin typeface="Calibri" panose="020F0502020204030204" charset="0"/>
                  <a:ea typeface="Calibri" panose="020F0502020204030204" charset="0"/>
                </a:rPr>
                <a:t>0	</a:t>
              </a:r>
              <a:r>
                <a:rPr lang="en-US" altLang="zh-CN" sz="2000" kern="100" dirty="0">
                  <a:solidFill>
                    <a:srgbClr val="BF0000"/>
                  </a:solidFill>
                  <a:latin typeface="Calibri" panose="020F0502020204030204" charset="0"/>
                  <a:ea typeface="Calibri" panose="020F0502020204030204" charset="0"/>
                </a:rPr>
                <a:t>MAX</a:t>
              </a:r>
              <a:endParaRPr lang="zh-CN" altLang="zh-CN" sz="1050" kern="100" dirty="0">
                <a:solidFill>
                  <a:srgbClr val="000000"/>
                </a:solidFill>
                <a:effectLst/>
                <a:latin typeface="Calibri" panose="020F0502020204030204" charset="0"/>
                <a:ea typeface="Calibri" panose="020F05020202040302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5.1 </a:t>
            </a:r>
            <a:r>
              <a:rPr lang="zh-CN" altLang="en-US" sz="3600" b="1" dirty="0">
                <a:latin typeface="+mj-ea"/>
              </a:rPr>
              <a:t>概述</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a:t>
            </a:fld>
            <a:endParaRPr lang="zh-CN" altLang="en-US" dirty="0"/>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112656"/>
            <a:ext cx="9799983" cy="3523615"/>
          </a:xfrm>
          <a:prstGeom prst="rect">
            <a:avLst/>
          </a:prstGeom>
        </p:spPr>
        <p:txBody>
          <a:bodyPr wrap="square">
            <a:spAutoFit/>
          </a:bodyPr>
          <a:lstStyle/>
          <a:p>
            <a:pPr marL="457200" indent="-457200">
              <a:lnSpc>
                <a:spcPct val="120000"/>
              </a:lnSpc>
              <a:spcBef>
                <a:spcPct val="10000"/>
              </a:spcBef>
              <a:buFont typeface="Arial" panose="020B0604020202020204" pitchFamily="34" charset="0"/>
              <a:buChar char="•"/>
            </a:pPr>
            <a:r>
              <a:rPr lang="zh-CN" altLang="en-US" sz="2800" dirty="0"/>
              <a:t>自从有了计算机以后，人们开始就有用计算机下棋的想法，早在</a:t>
            </a:r>
            <a:r>
              <a:rPr lang="en-US" altLang="zh-CN" sz="2800" dirty="0"/>
              <a:t>60</a:t>
            </a:r>
            <a:r>
              <a:rPr lang="zh-CN" altLang="en-US" sz="2800" dirty="0"/>
              <a:t>年代就已经出现若干博弈程序，并达到较高的水平，目前计算机博弈程序已能够与人类博弈大师抗衡。</a:t>
            </a:r>
          </a:p>
          <a:p>
            <a:pPr marL="914400" lvl="1" indent="-457200">
              <a:lnSpc>
                <a:spcPct val="120000"/>
              </a:lnSpc>
              <a:spcBef>
                <a:spcPct val="10000"/>
              </a:spcBef>
              <a:buFont typeface="Arial" panose="020B0604020202020204" pitchFamily="34" charset="0"/>
              <a:buChar char="•"/>
            </a:pPr>
            <a:r>
              <a:rPr lang="en-US" altLang="zh-CN" sz="2400" dirty="0"/>
              <a:t>1997</a:t>
            </a:r>
            <a:r>
              <a:rPr lang="zh-CN" altLang="en-US" sz="2400" dirty="0"/>
              <a:t>年深蓝（</a:t>
            </a:r>
            <a:r>
              <a:rPr lang="en-US" altLang="zh-CN" sz="2400" dirty="0"/>
              <a:t>deep blue</a:t>
            </a:r>
            <a:r>
              <a:rPr lang="zh-CN" altLang="en-US" sz="2400" dirty="0"/>
              <a:t>）计算机与国际象棋大师卡斯帕罗夫对弈，三胜一负。</a:t>
            </a:r>
            <a:endParaRPr lang="en-US" altLang="zh-CN" sz="2400" dirty="0"/>
          </a:p>
          <a:p>
            <a:pPr marL="914400" lvl="1" indent="-457200">
              <a:lnSpc>
                <a:spcPct val="120000"/>
              </a:lnSpc>
              <a:spcBef>
                <a:spcPct val="10000"/>
              </a:spcBef>
              <a:buFont typeface="Arial" panose="020B0604020202020204" pitchFamily="34" charset="0"/>
              <a:buChar char="•"/>
            </a:pPr>
            <a:r>
              <a:rPr lang="en-US" altLang="zh-CN" sz="2400" dirty="0"/>
              <a:t>2016</a:t>
            </a:r>
            <a:r>
              <a:rPr lang="zh-CN" altLang="en-US" sz="2400" dirty="0"/>
              <a:t>年</a:t>
            </a:r>
            <a:r>
              <a:rPr lang="en-US" altLang="zh-CN" sz="2400" dirty="0"/>
              <a:t>Alpha Go</a:t>
            </a:r>
            <a:r>
              <a:rPr lang="zh-CN" altLang="en-US" sz="2400" dirty="0"/>
              <a:t>以</a:t>
            </a:r>
            <a:r>
              <a:rPr lang="en-US" altLang="zh-CN" sz="2400" dirty="0"/>
              <a:t>4</a:t>
            </a:r>
            <a:r>
              <a:rPr lang="zh-CN" altLang="en-US" sz="2400" dirty="0"/>
              <a:t>胜</a:t>
            </a:r>
            <a:r>
              <a:rPr lang="en-US" altLang="zh-CN" sz="2400" dirty="0"/>
              <a:t>1</a:t>
            </a:r>
            <a:r>
              <a:rPr lang="zh-CN" altLang="en-US" sz="2400" dirty="0"/>
              <a:t>负的战绩战胜韩国著名围棋棋手李世石。</a:t>
            </a:r>
            <a:endParaRPr lang="en-US" altLang="zh-CN" sz="2400" dirty="0"/>
          </a:p>
          <a:p>
            <a:pPr marL="914400" lvl="1" indent="-457200">
              <a:lnSpc>
                <a:spcPct val="120000"/>
              </a:lnSpc>
              <a:spcBef>
                <a:spcPct val="10000"/>
              </a:spcBef>
              <a:buFont typeface="Arial" panose="020B0604020202020204" pitchFamily="34" charset="0"/>
              <a:buChar char="•"/>
            </a:pPr>
            <a:r>
              <a:rPr lang="en-US" altLang="zh-CN" sz="2400" dirty="0"/>
              <a:t>2017</a:t>
            </a:r>
            <a:r>
              <a:rPr lang="zh-CN" altLang="en-US" sz="2400" dirty="0"/>
              <a:t>年</a:t>
            </a:r>
            <a:r>
              <a:rPr lang="en-US" altLang="zh-CN" sz="2400" dirty="0"/>
              <a:t>Alpha Zero</a:t>
            </a:r>
            <a:r>
              <a:rPr lang="zh-CN" altLang="en-US" sz="2400" dirty="0"/>
              <a:t>以</a:t>
            </a:r>
            <a:r>
              <a:rPr lang="en-US" altLang="zh-CN" sz="2400" dirty="0"/>
              <a:t>100</a:t>
            </a:r>
            <a:r>
              <a:rPr lang="zh-CN" altLang="en-US" sz="2400" dirty="0"/>
              <a:t>：</a:t>
            </a:r>
            <a:r>
              <a:rPr lang="en-US" altLang="zh-CN" sz="2400" dirty="0"/>
              <a:t>0</a:t>
            </a:r>
            <a:r>
              <a:rPr lang="zh-CN" altLang="en-US" sz="2400" dirty="0"/>
              <a:t>的成绩战胜了它的前代</a:t>
            </a:r>
            <a:r>
              <a:rPr lang="en-US" altLang="zh-CN" sz="2400" dirty="0"/>
              <a:t>Alpha Go</a:t>
            </a:r>
            <a:r>
              <a:rPr lang="zh-CN" altLang="en-US"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1200327"/>
          </a:xfrm>
          <a:prstGeom prst="rect">
            <a:avLst/>
          </a:prstGeom>
        </p:spPr>
        <p:txBody>
          <a:bodyPr wrap="square" lIns="91436" tIns="45719" rIns="91436" bIns="45719">
            <a:spAutoFit/>
          </a:bodyPr>
          <a:lstStyle/>
          <a:p>
            <a:r>
              <a:rPr lang="zh-CN" altLang="en-US" sz="3600" dirty="0"/>
              <a:t>极小极大算法（缺点）</a:t>
            </a:r>
            <a:endParaRPr lang="en-US" altLang="zh-CN" sz="3600" dirty="0"/>
          </a:p>
          <a:p>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30</a:t>
            </a:fld>
            <a:endParaRPr lang="zh-CN" altLang="en-US"/>
          </a:p>
        </p:txBody>
      </p:sp>
      <p:graphicFrame>
        <p:nvGraphicFramePr>
          <p:cNvPr id="10" name="Object 4"/>
          <p:cNvGraphicFramePr>
            <a:graphicFrameLocks noChangeAspect="1"/>
          </p:cNvGraphicFramePr>
          <p:nvPr/>
        </p:nvGraphicFramePr>
        <p:xfrm>
          <a:off x="0" y="2652113"/>
          <a:ext cx="8083757" cy="4205887"/>
        </p:xfrm>
        <a:graphic>
          <a:graphicData uri="http://schemas.openxmlformats.org/presentationml/2006/ole">
            <mc:AlternateContent xmlns:mc="http://schemas.openxmlformats.org/markup-compatibility/2006">
              <mc:Choice xmlns:v="urn:schemas-microsoft-com:vml" Requires="v">
                <p:oleObj spid="_x0000_s4181" name="图片" r:id="rId4" imgW="4224655" imgH="1974850" progId="Word.Picture.8">
                  <p:embed/>
                </p:oleObj>
              </mc:Choice>
              <mc:Fallback>
                <p:oleObj name="图片" r:id="rId4" imgW="4224655" imgH="197485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52113"/>
                        <a:ext cx="8083757" cy="4205887"/>
                      </a:xfrm>
                      <a:prstGeom prst="rect">
                        <a:avLst/>
                      </a:prstGeom>
                      <a:solidFill>
                        <a:srgbClr val="C0C0C0"/>
                      </a:solidFill>
                      <a:ln>
                        <a:noFill/>
                      </a:ln>
                    </p:spPr>
                  </p:pic>
                </p:oleObj>
              </mc:Fallback>
            </mc:AlternateContent>
          </a:graphicData>
        </a:graphic>
      </p:graphicFrame>
      <p:sp>
        <p:nvSpPr>
          <p:cNvPr id="11" name="矩形 10"/>
          <p:cNvSpPr/>
          <p:nvPr/>
        </p:nvSpPr>
        <p:spPr>
          <a:xfrm>
            <a:off x="6307219" y="155645"/>
            <a:ext cx="5794011" cy="3885615"/>
          </a:xfrm>
          <a:prstGeom prst="rect">
            <a:avLst/>
          </a:prstGeom>
          <a:solidFill>
            <a:schemeClr val="bg1"/>
          </a:solidFill>
        </p:spPr>
        <p:txBody>
          <a:bodyPr wrap="square">
            <a:spAutoFit/>
          </a:bodyPr>
          <a:lstStyle/>
          <a:p>
            <a:pPr marL="457200" indent="-457200">
              <a:lnSpc>
                <a:spcPct val="130000"/>
              </a:lnSpc>
              <a:buFont typeface="Arial" panose="020B0604020202020204" pitchFamily="34" charset="0"/>
              <a:buChar char="•"/>
            </a:pPr>
            <a:r>
              <a:rPr lang="zh-CN" altLang="en-US" sz="2400" dirty="0"/>
              <a:t>一个</a:t>
            </a:r>
            <a:r>
              <a:rPr lang="en-US" altLang="zh-CN" sz="2400" dirty="0"/>
              <a:t>MIN</a:t>
            </a:r>
            <a:r>
              <a:rPr lang="zh-CN" altLang="en-US" sz="2400" dirty="0"/>
              <a:t>节点要生成</a:t>
            </a:r>
            <a:r>
              <a:rPr lang="en-US" altLang="zh-CN" sz="2400" dirty="0"/>
              <a:t>A,B,C,D</a:t>
            </a:r>
            <a:r>
              <a:rPr lang="zh-CN" altLang="en-US" sz="2400" dirty="0"/>
              <a:t>四个节点</a:t>
            </a:r>
            <a:endParaRPr lang="en-US" altLang="zh-CN" sz="2400" dirty="0"/>
          </a:p>
          <a:p>
            <a:pPr marL="457200" indent="-457200">
              <a:lnSpc>
                <a:spcPct val="130000"/>
              </a:lnSpc>
              <a:buFont typeface="Arial" panose="020B0604020202020204" pitchFamily="34" charset="0"/>
              <a:buChar char="•"/>
            </a:pPr>
            <a:r>
              <a:rPr lang="zh-CN" altLang="en-US" sz="2400" dirty="0"/>
              <a:t>然后逐个计算其静态估计值</a:t>
            </a:r>
            <a:endParaRPr lang="en-US" altLang="zh-CN" sz="2400" dirty="0"/>
          </a:p>
          <a:p>
            <a:pPr marL="457200" indent="-457200">
              <a:lnSpc>
                <a:spcPct val="130000"/>
              </a:lnSpc>
              <a:buFont typeface="Arial" panose="020B0604020202020204" pitchFamily="34" charset="0"/>
              <a:buChar char="•"/>
            </a:pPr>
            <a:r>
              <a:rPr lang="zh-CN" altLang="en-US" sz="2400" dirty="0"/>
              <a:t>最后求得倒推值</a:t>
            </a:r>
            <a:r>
              <a:rPr lang="en-US" altLang="zh-CN" sz="2400" dirty="0"/>
              <a:t>-∞</a:t>
            </a:r>
            <a:r>
              <a:rPr lang="zh-CN" altLang="en-US" sz="2400" dirty="0"/>
              <a:t>，把它赋给这个结点。</a:t>
            </a:r>
            <a:endParaRPr lang="en-US" altLang="zh-CN" sz="2400" dirty="0"/>
          </a:p>
          <a:p>
            <a:pPr>
              <a:lnSpc>
                <a:spcPct val="130000"/>
              </a:lnSpc>
            </a:pPr>
            <a:r>
              <a:rPr lang="zh-CN" altLang="en-US" sz="2400" dirty="0"/>
              <a:t>考虑：生成节点</a:t>
            </a:r>
            <a:r>
              <a:rPr lang="en-US" altLang="zh-CN" sz="2400" dirty="0"/>
              <a:t>A</a:t>
            </a:r>
            <a:r>
              <a:rPr lang="zh-CN" altLang="en-US" sz="2400" dirty="0"/>
              <a:t>后，如果马上进行静态估计，得知</a:t>
            </a:r>
            <a:r>
              <a:rPr lang="en-US" altLang="zh-CN" sz="2400" dirty="0"/>
              <a:t>F(A)= -∞</a:t>
            </a:r>
            <a:r>
              <a:rPr lang="zh-CN" altLang="en-US" sz="2400" dirty="0"/>
              <a:t>之后，就可以断定生成</a:t>
            </a:r>
            <a:r>
              <a:rPr lang="en-US" altLang="zh-CN" sz="2400" dirty="0"/>
              <a:t>B,C,D</a:t>
            </a:r>
            <a:r>
              <a:rPr lang="zh-CN" altLang="en-US" sz="2400" dirty="0"/>
              <a:t>以及进行估计是多余的，该</a:t>
            </a:r>
            <a:r>
              <a:rPr lang="en-US" altLang="zh-CN" sz="2400" dirty="0"/>
              <a:t>MIN</a:t>
            </a:r>
            <a:r>
              <a:rPr lang="zh-CN" altLang="en-US" sz="2400" dirty="0"/>
              <a:t>节点的倒推值一定是</a:t>
            </a:r>
            <a:r>
              <a:rPr lang="en-US" altLang="zh-CN" sz="2400" dirty="0"/>
              <a:t>-∞</a:t>
            </a:r>
            <a:r>
              <a:rPr lang="zh-CN" altLang="en-US" sz="2400" dirty="0"/>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t>5.3 </a:t>
            </a:r>
            <a:r>
              <a:rPr lang="en-US" altLang="zh-CN" sz="3600" b="1" i="1" dirty="0"/>
              <a:t>α-β</a:t>
            </a:r>
            <a:r>
              <a:rPr lang="zh-CN" altLang="en-US" sz="3600" b="1" dirty="0"/>
              <a:t>剪枝算法</a:t>
            </a:r>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31</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4035" y="2281619"/>
            <a:ext cx="10237304" cy="3477875"/>
          </a:xfrm>
          <a:prstGeom prst="rect">
            <a:avLst/>
          </a:prstGeom>
        </p:spPr>
        <p:txBody>
          <a:bodyPr wrap="square">
            <a:spAutoFit/>
          </a:bodyPr>
          <a:lstStyle/>
          <a:p>
            <a:pPr marL="457200" indent="-457200">
              <a:lnSpc>
                <a:spcPct val="125000"/>
              </a:lnSpc>
              <a:buFont typeface="Arial" panose="020B0604020202020204" pitchFamily="34" charset="0"/>
              <a:buChar char="•"/>
            </a:pPr>
            <a:r>
              <a:rPr lang="en-US" altLang="zh-CN" sz="3200" i="1" dirty="0"/>
              <a:t>α-β</a:t>
            </a:r>
            <a:r>
              <a:rPr lang="zh-CN" altLang="en-US" sz="3200" dirty="0"/>
              <a:t>剪枝法就是</a:t>
            </a:r>
            <a:r>
              <a:rPr lang="zh-CN" altLang="en-US" sz="3200" dirty="0">
                <a:solidFill>
                  <a:srgbClr val="FF0000"/>
                </a:solidFill>
              </a:rPr>
              <a:t>把生成后继和倒推值估计结合起来</a:t>
            </a:r>
            <a:r>
              <a:rPr lang="zh-CN" altLang="en-US" sz="3200" dirty="0"/>
              <a:t>，及时剪掉一些无用分枝，以此来提高算法的效率。</a:t>
            </a:r>
          </a:p>
          <a:p>
            <a:pPr marL="457200" indent="-457200">
              <a:lnSpc>
                <a:spcPct val="125000"/>
              </a:lnSpc>
              <a:buFont typeface="Arial" panose="020B0604020202020204" pitchFamily="34" charset="0"/>
              <a:buChar char="•"/>
            </a:pPr>
            <a:endParaRPr lang="zh-CN" altLang="en-US" sz="1600" i="1" dirty="0"/>
          </a:p>
          <a:p>
            <a:pPr marL="457200" indent="-457200">
              <a:lnSpc>
                <a:spcPct val="125000"/>
              </a:lnSpc>
              <a:buFont typeface="Arial" panose="020B0604020202020204" pitchFamily="34" charset="0"/>
              <a:buChar char="•"/>
            </a:pPr>
            <a:r>
              <a:rPr lang="en-US" altLang="zh-CN" sz="3200" i="1" dirty="0"/>
              <a:t>α-β</a:t>
            </a:r>
            <a:r>
              <a:rPr lang="zh-CN" altLang="en-US" sz="3200" dirty="0"/>
              <a:t>剪枝法，采用</a:t>
            </a:r>
            <a:r>
              <a:rPr lang="zh-CN" altLang="en-US" sz="3200" dirty="0">
                <a:solidFill>
                  <a:srgbClr val="FF0000"/>
                </a:solidFill>
              </a:rPr>
              <a:t>有界深度优先策略</a:t>
            </a:r>
            <a:r>
              <a:rPr lang="zh-CN" altLang="en-US" sz="3200" dirty="0"/>
              <a:t>进行搜索，当生成节点达到规定的深度时，就立即进行静态估计，而一旦某个非端节点有条件确定倒推值时，就立即赋值。</a:t>
            </a:r>
          </a:p>
        </p:txBody>
      </p:sp>
      <p:sp>
        <p:nvSpPr>
          <p:cNvPr id="4" name="文本框 3">
            <a:extLst>
              <a:ext uri="{FF2B5EF4-FFF2-40B4-BE49-F238E27FC236}">
                <a16:creationId xmlns:a16="http://schemas.microsoft.com/office/drawing/2014/main" id="{1B88EF04-62FD-4B28-BD85-83872CE73212}"/>
              </a:ext>
            </a:extLst>
          </p:cNvPr>
          <p:cNvSpPr txBox="1"/>
          <p:nvPr/>
        </p:nvSpPr>
        <p:spPr>
          <a:xfrm>
            <a:off x="974035" y="6267635"/>
            <a:ext cx="7026282" cy="384721"/>
          </a:xfrm>
          <a:prstGeom prst="rect">
            <a:avLst/>
          </a:prstGeom>
          <a:noFill/>
        </p:spPr>
        <p:txBody>
          <a:bodyPr wrap="none" rtlCol="0">
            <a:spAutoFit/>
          </a:bodyPr>
          <a:lstStyle/>
          <a:p>
            <a:r>
              <a:rPr lang="en-US" altLang="zh-CN" dirty="0"/>
              <a:t>http://web.cs.ucla.edu/~rosen/161/notes/alphabeta.html</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t>5.3 </a:t>
            </a:r>
            <a:r>
              <a:rPr lang="en-US" altLang="zh-CN" sz="3600" b="1" i="1" dirty="0"/>
              <a:t>α-β</a:t>
            </a:r>
            <a:r>
              <a:rPr lang="zh-CN" altLang="en-US" sz="3600" b="1" dirty="0"/>
              <a:t>剪枝算法</a:t>
            </a:r>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32</a:t>
            </a:fld>
            <a:endParaRPr lang="zh-CN" altLang="en-US"/>
          </a:p>
        </p:txBody>
      </p:sp>
      <p:pic>
        <p:nvPicPr>
          <p:cNvPr id="22" name="Picture 2" descr="http://www.whu.edu.cn/ch_template/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4"/>
          <p:cNvGraphicFramePr>
            <a:graphicFrameLocks noChangeAspect="1"/>
          </p:cNvGraphicFramePr>
          <p:nvPr/>
        </p:nvGraphicFramePr>
        <p:xfrm>
          <a:off x="236479" y="877281"/>
          <a:ext cx="9375720" cy="5832469"/>
        </p:xfrm>
        <a:graphic>
          <a:graphicData uri="http://schemas.openxmlformats.org/presentationml/2006/ole">
            <mc:AlternateContent xmlns:mc="http://schemas.openxmlformats.org/markup-compatibility/2006">
              <mc:Choice xmlns:v="urn:schemas-microsoft-com:vml" Requires="v">
                <p:oleObj spid="_x0000_s5201" name="图片" r:id="rId5" imgW="5367655" imgH="2865120" progId="Word.Picture.8">
                  <p:embed/>
                </p:oleObj>
              </mc:Choice>
              <mc:Fallback>
                <p:oleObj name="图片" r:id="rId5" imgW="5367655" imgH="2865120"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79" y="877281"/>
                        <a:ext cx="9375720" cy="5832469"/>
                      </a:xfrm>
                      <a:prstGeom prst="rect">
                        <a:avLst/>
                      </a:prstGeom>
                      <a:solidFill>
                        <a:srgbClr val="C0C0C0"/>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t>5.3 </a:t>
            </a:r>
            <a:r>
              <a:rPr lang="en-US" altLang="zh-CN" sz="3600" b="1" i="1" dirty="0"/>
              <a:t>α-β</a:t>
            </a:r>
            <a:r>
              <a:rPr lang="zh-CN" altLang="en-US" sz="3600" b="1" dirty="0"/>
              <a:t>剪枝算法</a:t>
            </a:r>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33</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10406270" cy="3490186"/>
          </a:xfrm>
          <a:prstGeom prst="rect">
            <a:avLst/>
          </a:prstGeom>
        </p:spPr>
        <p:txBody>
          <a:bodyPr wrap="square">
            <a:spAutoFit/>
          </a:bodyPr>
          <a:lstStyle/>
          <a:p>
            <a:pPr marL="457200" indent="-457200">
              <a:lnSpc>
                <a:spcPct val="120000"/>
              </a:lnSpc>
              <a:buFont typeface="Arial" panose="020B0604020202020204" pitchFamily="34" charset="0"/>
              <a:buChar char="•"/>
            </a:pPr>
            <a:r>
              <a:rPr lang="zh-CN" altLang="en-US" sz="3200" dirty="0"/>
              <a:t>当生成到节点</a:t>
            </a:r>
            <a:r>
              <a:rPr lang="en-US" altLang="zh-CN" sz="3200" dirty="0"/>
              <a:t>6</a:t>
            </a:r>
            <a:r>
              <a:rPr lang="zh-CN" altLang="en-US" sz="3200" dirty="0"/>
              <a:t>后，节点</a:t>
            </a:r>
            <a:r>
              <a:rPr lang="en-US" altLang="zh-CN" sz="3200" dirty="0"/>
              <a:t>1</a:t>
            </a:r>
            <a:r>
              <a:rPr lang="zh-CN" altLang="en-US" sz="3200" dirty="0"/>
              <a:t>的倒推值可确定为</a:t>
            </a:r>
            <a:r>
              <a:rPr lang="en-US" altLang="zh-CN" sz="3200" dirty="0"/>
              <a:t>-1</a:t>
            </a:r>
            <a:r>
              <a:rPr lang="zh-CN" altLang="en-US" sz="3200" dirty="0"/>
              <a:t>。</a:t>
            </a:r>
            <a:endParaRPr lang="en-US" altLang="zh-CN" sz="3200" dirty="0"/>
          </a:p>
          <a:p>
            <a:pPr marL="457200" indent="-457200">
              <a:lnSpc>
                <a:spcPct val="120000"/>
              </a:lnSpc>
              <a:buFont typeface="Arial" panose="020B0604020202020204" pitchFamily="34" charset="0"/>
              <a:buChar char="•"/>
            </a:pPr>
            <a:r>
              <a:rPr lang="zh-CN" altLang="en-US" sz="3200" dirty="0"/>
              <a:t>对于初始节点</a:t>
            </a:r>
            <a:r>
              <a:rPr lang="en-US" altLang="zh-CN" sz="3200" dirty="0"/>
              <a:t>S</a:t>
            </a:r>
            <a:r>
              <a:rPr lang="zh-CN" altLang="en-US" sz="3200" dirty="0"/>
              <a:t>来说，虽然其他子节点尚未生成，但由于</a:t>
            </a:r>
            <a:r>
              <a:rPr lang="en-US" altLang="zh-CN" sz="3200" dirty="0"/>
              <a:t>S</a:t>
            </a:r>
            <a:r>
              <a:rPr lang="zh-CN" altLang="en-US" sz="3200" dirty="0"/>
              <a:t>属于极大层，所以可以推断它的倒推值不会小于</a:t>
            </a:r>
            <a:r>
              <a:rPr lang="en-US" altLang="zh-CN" sz="3200" dirty="0"/>
              <a:t>-1</a:t>
            </a:r>
            <a:r>
              <a:rPr lang="zh-CN" altLang="en-US" sz="3200" dirty="0"/>
              <a:t>。</a:t>
            </a:r>
          </a:p>
          <a:p>
            <a:pPr marL="457200" indent="-457200">
              <a:lnSpc>
                <a:spcPct val="120000"/>
              </a:lnSpc>
              <a:buFont typeface="Arial" panose="020B0604020202020204" pitchFamily="34" charset="0"/>
              <a:buChar char="•"/>
            </a:pPr>
            <a:r>
              <a:rPr lang="zh-CN" altLang="en-US" sz="3200" dirty="0"/>
              <a:t>定义：极大层的这个</a:t>
            </a:r>
            <a:r>
              <a:rPr lang="zh-CN" altLang="en-US" sz="3200" b="1" dirty="0">
                <a:solidFill>
                  <a:srgbClr val="3333FF"/>
                </a:solidFill>
              </a:rPr>
              <a:t>下界</a:t>
            </a:r>
            <a:r>
              <a:rPr lang="zh-CN" altLang="en-US" sz="3200" dirty="0"/>
              <a:t>值为</a:t>
            </a:r>
            <a:r>
              <a:rPr lang="en-US" altLang="zh-CN" sz="3200" dirty="0"/>
              <a:t>α</a:t>
            </a:r>
            <a:r>
              <a:rPr lang="zh-CN" altLang="en-US" sz="3200" dirty="0"/>
              <a:t>。因此</a:t>
            </a:r>
            <a:r>
              <a:rPr lang="en-US" altLang="zh-CN" sz="3200" dirty="0"/>
              <a:t>S</a:t>
            </a:r>
            <a:r>
              <a:rPr lang="zh-CN" altLang="en-US" sz="3200" dirty="0"/>
              <a:t>的</a:t>
            </a:r>
            <a:r>
              <a:rPr lang="en-US" altLang="zh-CN" sz="3200" dirty="0"/>
              <a:t>α= - 1</a:t>
            </a:r>
            <a:r>
              <a:rPr lang="zh-CN" altLang="en-US" sz="3200" dirty="0"/>
              <a:t>。</a:t>
            </a:r>
          </a:p>
          <a:p>
            <a:pPr marL="914400" lvl="1" indent="-457200">
              <a:lnSpc>
                <a:spcPct val="120000"/>
              </a:lnSpc>
              <a:buFont typeface="Arial" panose="020B0604020202020204" pitchFamily="34" charset="0"/>
              <a:buChar char="•"/>
            </a:pPr>
            <a:r>
              <a:rPr lang="en-US" altLang="zh-CN" sz="2800" dirty="0"/>
              <a:t>S</a:t>
            </a:r>
            <a:r>
              <a:rPr lang="zh-CN" altLang="en-US" sz="2800" dirty="0"/>
              <a:t>的</a:t>
            </a:r>
            <a:r>
              <a:rPr lang="en-US" altLang="zh-CN" sz="2800" dirty="0"/>
              <a:t>α</a:t>
            </a:r>
            <a:r>
              <a:rPr lang="zh-CN" altLang="en-US" sz="2800" dirty="0"/>
              <a:t>值为</a:t>
            </a:r>
            <a:r>
              <a:rPr lang="en-US" altLang="zh-CN" sz="2800" dirty="0"/>
              <a:t>-1</a:t>
            </a:r>
            <a:r>
              <a:rPr lang="zh-CN" altLang="en-US" sz="2800" dirty="0"/>
              <a:t>，说明的</a:t>
            </a:r>
            <a:r>
              <a:rPr lang="en-US" altLang="zh-CN" sz="2800" dirty="0"/>
              <a:t>S</a:t>
            </a:r>
            <a:r>
              <a:rPr lang="zh-CN" altLang="en-US" sz="2800" dirty="0"/>
              <a:t>倒推值不会比</a:t>
            </a:r>
            <a:r>
              <a:rPr lang="en-US" altLang="zh-CN" sz="2800" dirty="0"/>
              <a:t>-1</a:t>
            </a:r>
            <a:r>
              <a:rPr lang="zh-CN" altLang="en-US" sz="2800" dirty="0"/>
              <a:t>更小，但会不会比</a:t>
            </a:r>
            <a:r>
              <a:rPr lang="en-US" altLang="zh-CN" sz="2800" dirty="0"/>
              <a:t>-1</a:t>
            </a:r>
            <a:r>
              <a:rPr lang="zh-CN" altLang="en-US" sz="2800" dirty="0"/>
              <a:t>更大，还取决于其他后继节点倒推值。我们继续生成搜索树。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t>5.3 </a:t>
            </a:r>
            <a:r>
              <a:rPr lang="en-US" altLang="zh-CN" sz="3600" b="1" i="1" dirty="0"/>
              <a:t>α-β</a:t>
            </a:r>
            <a:r>
              <a:rPr lang="zh-CN" altLang="en-US" sz="3600" b="1" dirty="0"/>
              <a:t>剪枝算法</a:t>
            </a:r>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34</a:t>
            </a:fld>
            <a:endParaRPr lang="zh-CN" altLang="en-US" dirty="0"/>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8200" y="2137713"/>
            <a:ext cx="9799983" cy="4401205"/>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3200" dirty="0"/>
              <a:t>当第</a:t>
            </a:r>
            <a:r>
              <a:rPr lang="en-US" altLang="zh-CN" sz="3200" dirty="0"/>
              <a:t>8</a:t>
            </a:r>
            <a:r>
              <a:rPr lang="zh-CN" altLang="en-US" sz="3200" dirty="0"/>
              <a:t>个节点生成后，其估计值为</a:t>
            </a:r>
            <a:r>
              <a:rPr lang="en-US" altLang="zh-CN" sz="3200" dirty="0"/>
              <a:t>-1</a:t>
            </a:r>
            <a:r>
              <a:rPr lang="zh-CN" altLang="en-US" sz="3200" dirty="0"/>
              <a:t>，就可以断定节点</a:t>
            </a:r>
            <a:r>
              <a:rPr lang="en-US" altLang="zh-CN" sz="3200" dirty="0"/>
              <a:t>7</a:t>
            </a:r>
            <a:r>
              <a:rPr lang="zh-CN" altLang="en-US" sz="3200" dirty="0"/>
              <a:t>的倒推值不可能大于</a:t>
            </a:r>
            <a:r>
              <a:rPr lang="en-US" altLang="zh-CN" sz="3200" dirty="0"/>
              <a:t>-1</a:t>
            </a:r>
            <a:r>
              <a:rPr lang="zh-CN" altLang="en-US" sz="3200" dirty="0"/>
              <a:t>。</a:t>
            </a:r>
            <a:endParaRPr lang="en-US" altLang="zh-CN" sz="3200" dirty="0"/>
          </a:p>
          <a:p>
            <a:pPr marL="457200" indent="-457200">
              <a:lnSpc>
                <a:spcPct val="125000"/>
              </a:lnSpc>
              <a:buFont typeface="Arial" panose="020B0604020202020204" pitchFamily="34" charset="0"/>
              <a:buChar char="•"/>
            </a:pPr>
            <a:r>
              <a:rPr lang="zh-CN" altLang="en-US" sz="3200" dirty="0"/>
              <a:t>定义：极小层的这个</a:t>
            </a:r>
            <a:r>
              <a:rPr lang="zh-CN" altLang="en-US" sz="3200" b="1" dirty="0">
                <a:solidFill>
                  <a:srgbClr val="3333FF"/>
                </a:solidFill>
              </a:rPr>
              <a:t>上界</a:t>
            </a:r>
            <a:r>
              <a:rPr lang="zh-CN" altLang="en-US" sz="3200" dirty="0"/>
              <a:t>值为</a:t>
            </a:r>
            <a:r>
              <a:rPr lang="en-US" altLang="zh-CN" sz="3200" dirty="0"/>
              <a:t>β </a:t>
            </a:r>
            <a:r>
              <a:rPr lang="zh-CN" altLang="en-US" sz="3200" dirty="0"/>
              <a:t>。因此现在可以确定节点</a:t>
            </a:r>
            <a:r>
              <a:rPr lang="en-US" altLang="zh-CN" sz="3200" dirty="0"/>
              <a:t>7</a:t>
            </a:r>
            <a:r>
              <a:rPr lang="zh-CN" altLang="en-US" sz="3200" dirty="0"/>
              <a:t>的</a:t>
            </a:r>
            <a:r>
              <a:rPr lang="en-US" altLang="zh-CN" sz="3200" dirty="0"/>
              <a:t>β= - 1</a:t>
            </a:r>
            <a:r>
              <a:rPr lang="zh-CN" altLang="en-US" sz="3200" dirty="0"/>
              <a:t>。</a:t>
            </a:r>
          </a:p>
          <a:p>
            <a:pPr marL="457200" indent="-457200">
              <a:lnSpc>
                <a:spcPct val="125000"/>
              </a:lnSpc>
              <a:buFont typeface="Arial" panose="020B0604020202020204" pitchFamily="34" charset="0"/>
              <a:buChar char="•"/>
            </a:pPr>
            <a:r>
              <a:rPr lang="zh-CN" altLang="en-US" sz="3200" dirty="0"/>
              <a:t>容易发现</a:t>
            </a:r>
            <a:r>
              <a:rPr lang="en-US" altLang="zh-CN" sz="3200" dirty="0"/>
              <a:t>α≥β</a:t>
            </a:r>
            <a:r>
              <a:rPr lang="zh-CN" altLang="en-US" sz="3200" dirty="0"/>
              <a:t>时，节点</a:t>
            </a:r>
            <a:r>
              <a:rPr lang="en-US" altLang="zh-CN" sz="3200" dirty="0"/>
              <a:t>7</a:t>
            </a:r>
            <a:r>
              <a:rPr lang="zh-CN" altLang="en-US" sz="3200" dirty="0"/>
              <a:t>的其他子节点不必生成，因为</a:t>
            </a:r>
            <a:r>
              <a:rPr lang="en-US" altLang="zh-CN" sz="3200" dirty="0"/>
              <a:t>S</a:t>
            </a:r>
            <a:r>
              <a:rPr lang="zh-CN" altLang="en-US" sz="3200" dirty="0"/>
              <a:t>的极大值不可能比这个</a:t>
            </a:r>
            <a:r>
              <a:rPr lang="en-US" altLang="zh-CN" sz="3200" dirty="0"/>
              <a:t>β</a:t>
            </a:r>
            <a:r>
              <a:rPr lang="zh-CN" altLang="en-US" sz="3200" dirty="0"/>
              <a:t>值小，再生成无疑是多余的，因此可以进行剪枝。</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t>5.3 </a:t>
            </a:r>
            <a:r>
              <a:rPr lang="en-US" altLang="zh-CN" sz="3600" b="1" i="1" dirty="0"/>
              <a:t>α-β</a:t>
            </a:r>
            <a:r>
              <a:rPr lang="zh-CN" altLang="en-US" sz="3600" b="1" dirty="0"/>
              <a:t>剪枝算法</a:t>
            </a:r>
            <a:endParaRPr lang="en-US" altLang="zh-CN" sz="3600" b="1" dirty="0"/>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1903937"/>
            <a:ext cx="10394894" cy="4500656"/>
          </a:xfrm>
          <a:prstGeom prst="rect">
            <a:avLst/>
          </a:prstGeom>
        </p:spPr>
        <p:txBody>
          <a:bodyPr wrap="square">
            <a:spAutoFit/>
          </a:bodyPr>
          <a:lstStyle/>
          <a:p>
            <a:pPr marL="457200" indent="-457200">
              <a:lnSpc>
                <a:spcPct val="130000"/>
              </a:lnSpc>
              <a:spcBef>
                <a:spcPts val="600"/>
              </a:spcBef>
              <a:buFont typeface="Wingdings" panose="05000000000000000000" pitchFamily="2" charset="2"/>
              <a:buChar char="Ø"/>
            </a:pPr>
            <a:r>
              <a:rPr lang="zh-CN" altLang="en-US" sz="3200" dirty="0"/>
              <a:t>只要在搜索过程中</a:t>
            </a:r>
            <a:r>
              <a:rPr lang="zh-CN" altLang="en-US" sz="3200" dirty="0">
                <a:solidFill>
                  <a:srgbClr val="FF0000"/>
                </a:solidFill>
              </a:rPr>
              <a:t>记住倒推值的上下界并进行比较</a:t>
            </a:r>
            <a:r>
              <a:rPr lang="zh-CN" altLang="en-US" sz="3200" dirty="0"/>
              <a:t>，</a:t>
            </a:r>
            <a:r>
              <a:rPr lang="zh-CN" altLang="en-US" sz="3200" dirty="0">
                <a:solidFill>
                  <a:srgbClr val="FF0000"/>
                </a:solidFill>
              </a:rPr>
              <a:t>当</a:t>
            </a:r>
            <a:r>
              <a:rPr lang="en-US" altLang="zh-CN" sz="3200" dirty="0">
                <a:solidFill>
                  <a:srgbClr val="FF0000"/>
                </a:solidFill>
              </a:rPr>
              <a:t>α≥β</a:t>
            </a:r>
            <a:r>
              <a:rPr lang="zh-CN" altLang="en-US" sz="3200" dirty="0">
                <a:solidFill>
                  <a:srgbClr val="FF0000"/>
                </a:solidFill>
              </a:rPr>
              <a:t>时就可以实现修剪操作</a:t>
            </a:r>
            <a:r>
              <a:rPr lang="zh-CN" altLang="en-US" sz="3200" dirty="0"/>
              <a:t>。</a:t>
            </a:r>
            <a:endParaRPr lang="en-US" altLang="zh-CN" sz="3200" i="1" dirty="0"/>
          </a:p>
          <a:p>
            <a:pPr marL="457200" indent="-457200">
              <a:lnSpc>
                <a:spcPct val="130000"/>
              </a:lnSpc>
              <a:spcBef>
                <a:spcPts val="600"/>
              </a:spcBef>
              <a:buFont typeface="Wingdings" panose="05000000000000000000" pitchFamily="2" charset="2"/>
              <a:buChar char="Ø"/>
            </a:pPr>
            <a:r>
              <a:rPr lang="en-US" altLang="zh-CN" sz="3200" i="1" dirty="0"/>
              <a:t>α</a:t>
            </a:r>
            <a:r>
              <a:rPr lang="en-US" altLang="zh-CN" sz="3200" dirty="0"/>
              <a:t>,</a:t>
            </a:r>
            <a:r>
              <a:rPr lang="en-US" altLang="zh-CN" sz="3200" i="1" dirty="0"/>
              <a:t>β</a:t>
            </a:r>
            <a:r>
              <a:rPr lang="zh-CN" altLang="en-US" sz="3200" dirty="0"/>
              <a:t>值还</a:t>
            </a:r>
            <a:r>
              <a:rPr lang="zh-CN" altLang="en-US" sz="3200" dirty="0">
                <a:solidFill>
                  <a:srgbClr val="FF0000"/>
                </a:solidFill>
              </a:rPr>
              <a:t>可以随时修正</a:t>
            </a:r>
            <a:r>
              <a:rPr lang="zh-CN" altLang="en-US" sz="3200" dirty="0"/>
              <a:t>，但</a:t>
            </a:r>
            <a:endParaRPr lang="en-US" altLang="zh-CN" sz="3200" dirty="0"/>
          </a:p>
          <a:p>
            <a:pPr marL="914400" lvl="1" indent="-457200">
              <a:lnSpc>
                <a:spcPct val="130000"/>
              </a:lnSpc>
              <a:spcBef>
                <a:spcPts val="600"/>
              </a:spcBef>
              <a:buFont typeface="Arial" panose="020B0604020202020204" pitchFamily="34" charset="0"/>
              <a:buChar char="•"/>
            </a:pPr>
            <a:r>
              <a:rPr lang="zh-CN" altLang="en-US" sz="2800" dirty="0"/>
              <a:t>极大层的</a:t>
            </a:r>
            <a:r>
              <a:rPr lang="en-US" altLang="zh-CN" sz="2800" i="1" dirty="0"/>
              <a:t>α</a:t>
            </a:r>
            <a:r>
              <a:rPr lang="zh-CN" altLang="en-US" sz="2800" dirty="0"/>
              <a:t>倒推值下界永不下降，因为实际的倒推值取后继节点最终确定的倒推值中的最大者。</a:t>
            </a:r>
            <a:r>
              <a:rPr lang="en-US" altLang="zh-CN" sz="2800" i="1" dirty="0"/>
              <a:t> α</a:t>
            </a:r>
            <a:endParaRPr lang="zh-CN" altLang="en-US" sz="2800" dirty="0"/>
          </a:p>
          <a:p>
            <a:pPr marL="914400" lvl="1" indent="-457200">
              <a:lnSpc>
                <a:spcPct val="130000"/>
              </a:lnSpc>
              <a:spcBef>
                <a:spcPts val="600"/>
              </a:spcBef>
              <a:buFont typeface="Arial" panose="020B0604020202020204" pitchFamily="34" charset="0"/>
              <a:buChar char="•"/>
            </a:pPr>
            <a:r>
              <a:rPr lang="zh-CN" altLang="en-US" sz="2800" dirty="0"/>
              <a:t>极小层的倒推值上界</a:t>
            </a:r>
            <a:r>
              <a:rPr lang="en-US" altLang="zh-CN" sz="2800" i="1" dirty="0"/>
              <a:t>β</a:t>
            </a:r>
            <a:r>
              <a:rPr lang="zh-CN" altLang="en-US" sz="2800" dirty="0"/>
              <a:t>永不上升，因为实际倒推值取后继节点最终确定的倒推值中的最小者</a:t>
            </a:r>
            <a:r>
              <a:rPr lang="zh-CN" altLang="en-US" sz="3200" dirty="0"/>
              <a:t>。    </a:t>
            </a:r>
            <a:r>
              <a:rPr lang="en-US" altLang="zh-CN" sz="3200" i="1" dirty="0"/>
              <a:t>β</a:t>
            </a:r>
            <a:endParaRPr lang="zh-CN" altLang="en-US" sz="3200" dirty="0"/>
          </a:p>
        </p:txBody>
      </p:sp>
      <p:sp>
        <p:nvSpPr>
          <p:cNvPr id="4" name="箭头: 上 3"/>
          <p:cNvSpPr/>
          <p:nvPr/>
        </p:nvSpPr>
        <p:spPr>
          <a:xfrm>
            <a:off x="8273667" y="4627915"/>
            <a:ext cx="336933" cy="5616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p:cNvSpPr/>
          <p:nvPr/>
        </p:nvSpPr>
        <p:spPr>
          <a:xfrm>
            <a:off x="8273667" y="5927075"/>
            <a:ext cx="336933" cy="429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i="1" dirty="0"/>
              <a:t>α-β</a:t>
            </a:r>
            <a:r>
              <a:rPr lang="zh-CN" altLang="en-US" sz="3600" b="1" dirty="0"/>
              <a:t>过程的剪枝规则</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36</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66857" y="2206963"/>
            <a:ext cx="10494177" cy="4228850"/>
          </a:xfrm>
          <a:prstGeom prst="rect">
            <a:avLst/>
          </a:prstGeom>
        </p:spPr>
        <p:txBody>
          <a:bodyPr wrap="square">
            <a:spAutoFit/>
          </a:bodyPr>
          <a:lstStyle/>
          <a:p>
            <a:pPr>
              <a:lnSpc>
                <a:spcPct val="120000"/>
              </a:lnSpc>
            </a:pPr>
            <a:r>
              <a:rPr lang="zh-CN" altLang="en-US" sz="2800" dirty="0"/>
              <a:t>（</a:t>
            </a:r>
            <a:r>
              <a:rPr lang="en-US" altLang="zh-CN" sz="2800" dirty="0"/>
              <a:t>1</a:t>
            </a:r>
            <a:r>
              <a:rPr lang="zh-CN" altLang="en-US" sz="2800" dirty="0"/>
              <a:t>）</a:t>
            </a:r>
            <a:r>
              <a:rPr lang="en-US" altLang="zh-CN" sz="2800" b="1" i="1" dirty="0"/>
              <a:t>α</a:t>
            </a:r>
            <a:r>
              <a:rPr lang="zh-CN" altLang="en-US" sz="2800" b="1" dirty="0"/>
              <a:t>剪枝</a:t>
            </a:r>
            <a:r>
              <a:rPr lang="zh-CN" altLang="en-US" sz="2800" dirty="0"/>
              <a:t>：若任一极小值层节点的</a:t>
            </a:r>
            <a:r>
              <a:rPr lang="en-US" altLang="zh-CN" sz="2800" i="1" dirty="0"/>
              <a:t>β</a:t>
            </a:r>
            <a:r>
              <a:rPr lang="zh-CN" altLang="en-US" sz="2800" dirty="0"/>
              <a:t>值小于或等于它任一先辈极大值层节点的</a:t>
            </a:r>
            <a:r>
              <a:rPr lang="en-US" altLang="zh-CN" sz="2800" i="1" dirty="0"/>
              <a:t>α</a:t>
            </a:r>
            <a:r>
              <a:rPr lang="zh-CN" altLang="en-US" sz="2800" dirty="0"/>
              <a:t>值，即</a:t>
            </a:r>
            <a:r>
              <a:rPr lang="en-US" altLang="zh-CN" sz="2800" i="1" dirty="0"/>
              <a:t>α</a:t>
            </a:r>
            <a:r>
              <a:rPr lang="zh-CN" altLang="en-US" sz="2800" dirty="0"/>
              <a:t>（先辈层）≥</a:t>
            </a:r>
            <a:r>
              <a:rPr lang="en-US" altLang="zh-CN" sz="2800" i="1" dirty="0"/>
              <a:t>β</a:t>
            </a:r>
            <a:r>
              <a:rPr lang="zh-CN" altLang="en-US" sz="2800" dirty="0"/>
              <a:t>（后继层），则可中止该极小值层中这个节点以下的搜索。该节点最终的倒推值就确定为这个</a:t>
            </a:r>
            <a:r>
              <a:rPr lang="en-US" altLang="zh-CN" sz="2800" i="1" dirty="0"/>
              <a:t>β</a:t>
            </a:r>
            <a:r>
              <a:rPr lang="zh-CN" altLang="en-US" sz="2800" dirty="0"/>
              <a:t>值。</a:t>
            </a:r>
          </a:p>
          <a:p>
            <a:pPr>
              <a:lnSpc>
                <a:spcPct val="120000"/>
              </a:lnSpc>
            </a:pPr>
            <a:r>
              <a:rPr lang="zh-CN" altLang="en-US" sz="2800" dirty="0"/>
              <a:t>（</a:t>
            </a:r>
            <a:r>
              <a:rPr lang="en-US" altLang="zh-CN" sz="2800" dirty="0"/>
              <a:t>2</a:t>
            </a:r>
            <a:r>
              <a:rPr lang="zh-CN" altLang="en-US" sz="2800" dirty="0"/>
              <a:t>）</a:t>
            </a:r>
            <a:r>
              <a:rPr lang="en-US" altLang="zh-CN" sz="2800" b="1" i="1" dirty="0"/>
              <a:t>β</a:t>
            </a:r>
            <a:r>
              <a:rPr lang="zh-CN" altLang="en-US" sz="2800" b="1" dirty="0"/>
              <a:t>剪枝</a:t>
            </a:r>
            <a:r>
              <a:rPr lang="zh-CN" altLang="en-US" sz="2800" dirty="0"/>
              <a:t>：若任一极大值层节点的</a:t>
            </a:r>
            <a:r>
              <a:rPr lang="en-US" altLang="zh-CN" sz="2800" i="1" dirty="0"/>
              <a:t>α</a:t>
            </a:r>
            <a:r>
              <a:rPr lang="zh-CN" altLang="en-US" sz="2800" dirty="0"/>
              <a:t>值大于或等于它任一先辈极小值层节点的</a:t>
            </a:r>
            <a:r>
              <a:rPr lang="en-US" altLang="zh-CN" sz="2800" i="1" dirty="0"/>
              <a:t>β</a:t>
            </a:r>
            <a:r>
              <a:rPr lang="zh-CN" altLang="en-US" sz="2800" dirty="0"/>
              <a:t>值，即</a:t>
            </a:r>
            <a:r>
              <a:rPr lang="en-US" altLang="zh-CN" sz="2800" i="1" dirty="0"/>
              <a:t>α</a:t>
            </a:r>
            <a:r>
              <a:rPr lang="zh-CN" altLang="en-US" sz="2800" dirty="0"/>
              <a:t>（后继层）≥</a:t>
            </a:r>
            <a:r>
              <a:rPr lang="en-US" altLang="zh-CN" sz="2800" i="1" dirty="0"/>
              <a:t>β</a:t>
            </a:r>
            <a:r>
              <a:rPr lang="zh-CN" altLang="en-US" sz="2800" dirty="0"/>
              <a:t>（先辈层），则可以中止该极大值层中这个节点以下的搜索。这个</a:t>
            </a:r>
            <a:r>
              <a:rPr lang="en-US" altLang="zh-CN" sz="2800" dirty="0"/>
              <a:t>MAX</a:t>
            </a:r>
            <a:r>
              <a:rPr lang="zh-CN" altLang="en-US" sz="2800" dirty="0"/>
              <a:t>节点的最终倒推值就确定为这个</a:t>
            </a:r>
            <a:r>
              <a:rPr lang="en-US" altLang="zh-CN" sz="2800" i="1" dirty="0"/>
              <a:t>α</a:t>
            </a:r>
            <a:r>
              <a:rPr lang="zh-CN" altLang="en-US" sz="2800" dirty="0"/>
              <a:t>值。</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标题</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37</a:t>
            </a:fld>
            <a:endParaRPr lang="zh-CN" altLang="en-US"/>
          </a:p>
        </p:txBody>
      </p:sp>
      <p:pic>
        <p:nvPicPr>
          <p:cNvPr id="22" name="Picture 2" descr="http://www.whu.edu.cn/ch_template/img/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737318"/>
          </a:xfrm>
          <a:prstGeom prst="rect">
            <a:avLst/>
          </a:prstGeom>
        </p:spPr>
        <p:txBody>
          <a:bodyPr wrap="square">
            <a:spAutoFit/>
          </a:bodyPr>
          <a:lstStyle/>
          <a:p>
            <a:pPr algn="just">
              <a:lnSpc>
                <a:spcPct val="150000"/>
              </a:lnSpc>
            </a:pPr>
            <a:r>
              <a:rPr lang="zh-CN" altLang="en-US" sz="3200" dirty="0"/>
              <a:t>内容</a:t>
            </a:r>
          </a:p>
        </p:txBody>
      </p:sp>
      <p:graphicFrame>
        <p:nvGraphicFramePr>
          <p:cNvPr id="10" name="Object 4"/>
          <p:cNvGraphicFramePr>
            <a:graphicFrameLocks noChangeAspect="1"/>
          </p:cNvGraphicFramePr>
          <p:nvPr/>
        </p:nvGraphicFramePr>
        <p:xfrm>
          <a:off x="-1" y="0"/>
          <a:ext cx="12192003" cy="6858000"/>
        </p:xfrm>
        <a:graphic>
          <a:graphicData uri="http://schemas.openxmlformats.org/presentationml/2006/ole">
            <mc:AlternateContent xmlns:mc="http://schemas.openxmlformats.org/markup-compatibility/2006">
              <mc:Choice xmlns:v="urn:schemas-microsoft-com:vml" Requires="v">
                <p:oleObj spid="_x0000_s6219" name="图片" r:id="rId5" imgW="5367655" imgH="3359150" progId="Word.Picture.8">
                  <p:embed/>
                </p:oleObj>
              </mc:Choice>
              <mc:Fallback>
                <p:oleObj name="图片" r:id="rId5" imgW="5367655" imgH="3359150"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2192003" cy="6858000"/>
                      </a:xfrm>
                      <a:prstGeom prst="rect">
                        <a:avLst/>
                      </a:prstGeom>
                      <a:solidFill>
                        <a:srgbClr val="CCFFFF"/>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课堂练习：</a:t>
            </a:r>
            <a:br>
              <a:rPr lang="en-US" altLang="zh-CN" dirty="0"/>
            </a:br>
            <a:endParaRPr lang="zh-CN" altLang="en-US" dirty="0"/>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38</a:t>
            </a:fld>
            <a:endParaRPr lang="zh-CN" altLang="en-US">
              <a:solidFill>
                <a:prstClr val="black">
                  <a:tint val="75000"/>
                </a:prstClr>
              </a:solidFill>
            </a:endParaRPr>
          </a:p>
        </p:txBody>
      </p:sp>
      <p:pic>
        <p:nvPicPr>
          <p:cNvPr id="3" name="图片 2"/>
          <p:cNvPicPr>
            <a:picLocks noChangeAspect="1"/>
          </p:cNvPicPr>
          <p:nvPr/>
        </p:nvPicPr>
        <p:blipFill>
          <a:blip r:embed="rId2"/>
          <a:stretch>
            <a:fillRect/>
          </a:stretch>
        </p:blipFill>
        <p:spPr>
          <a:xfrm>
            <a:off x="1223010" y="1256051"/>
            <a:ext cx="9361170" cy="52368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39</a:t>
            </a:fld>
            <a:endParaRPr lang="zh-CN" altLang="en-US">
              <a:solidFill>
                <a:prstClr val="black">
                  <a:tint val="75000"/>
                </a:prstClr>
              </a:solidFill>
            </a:endParaRPr>
          </a:p>
        </p:txBody>
      </p:sp>
      <p:pic>
        <p:nvPicPr>
          <p:cNvPr id="5" name="内容占位符 4"/>
          <p:cNvPicPr>
            <a:picLocks noGrp="1" noChangeAspect="1"/>
          </p:cNvPicPr>
          <p:nvPr>
            <p:ph idx="1"/>
          </p:nvPr>
        </p:nvPicPr>
        <p:blipFill>
          <a:blip r:embed="rId2"/>
          <a:stretch>
            <a:fillRect/>
          </a:stretch>
        </p:blipFill>
        <p:spPr>
          <a:xfrm>
            <a:off x="642620" y="226060"/>
            <a:ext cx="7552055" cy="3954145"/>
          </a:xfrm>
          <a:prstGeom prst="rect">
            <a:avLst/>
          </a:prstGeom>
        </p:spPr>
      </p:pic>
      <p:pic>
        <p:nvPicPr>
          <p:cNvPr id="6" name="图片 5"/>
          <p:cNvPicPr>
            <a:picLocks noChangeAspect="1"/>
          </p:cNvPicPr>
          <p:nvPr/>
        </p:nvPicPr>
        <p:blipFill>
          <a:blip r:embed="rId3"/>
          <a:srcRect l="31240" b="12107"/>
          <a:stretch>
            <a:fillRect/>
          </a:stretch>
        </p:blipFill>
        <p:spPr>
          <a:xfrm>
            <a:off x="1963420" y="4180205"/>
            <a:ext cx="5069205" cy="2701290"/>
          </a:xfrm>
          <a:prstGeom prst="rect">
            <a:avLst/>
          </a:prstGeom>
        </p:spPr>
      </p:pic>
      <p:pic>
        <p:nvPicPr>
          <p:cNvPr id="7" name="图片 6"/>
          <p:cNvPicPr>
            <a:picLocks noChangeAspect="1"/>
          </p:cNvPicPr>
          <p:nvPr/>
        </p:nvPicPr>
        <p:blipFill>
          <a:blip r:embed="rId3"/>
          <a:srcRect t="84959" r="51240"/>
          <a:stretch>
            <a:fillRect/>
          </a:stretch>
        </p:blipFill>
        <p:spPr>
          <a:xfrm>
            <a:off x="7512685" y="6259195"/>
            <a:ext cx="3594735" cy="462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a:t>
            </a:fld>
            <a:endParaRPr lang="zh-CN" altLang="en-US">
              <a:solidFill>
                <a:prstClr val="black">
                  <a:tint val="75000"/>
                </a:prstClr>
              </a:solidFill>
            </a:endParaRPr>
          </a:p>
        </p:txBody>
      </p:sp>
      <p:sp>
        <p:nvSpPr>
          <p:cNvPr id="7" name="内容占位符 2"/>
          <p:cNvSpPr>
            <a:spLocks noGrp="1"/>
          </p:cNvSpPr>
          <p:nvPr>
            <p:ph idx="1"/>
          </p:nvPr>
        </p:nvSpPr>
        <p:spPr>
          <a:xfrm>
            <a:off x="1827269" y="2350661"/>
            <a:ext cx="8784976" cy="648072"/>
          </a:xfrm>
        </p:spPr>
        <p:txBody>
          <a:bodyPr>
            <a:noAutofit/>
          </a:bodyPr>
          <a:lstStyle/>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AlphaGo</a:t>
            </a:r>
            <a:r>
              <a:rPr lang="en-US" altLang="zh-CN" dirty="0">
                <a:latin typeface="Times New Roman" panose="02020603050405020304" pitchFamily="18" charset="0"/>
                <a:cs typeface="Times New Roman" panose="02020603050405020304" pitchFamily="18" charset="0"/>
              </a:rPr>
              <a:t> Zero: </a:t>
            </a:r>
            <a:r>
              <a:rPr lang="zh-CN" altLang="en-US" dirty="0">
                <a:latin typeface="Times New Roman" panose="02020603050405020304" pitchFamily="18" charset="0"/>
                <a:cs typeface="Times New Roman" panose="02020603050405020304" pitchFamily="18" charset="0"/>
              </a:rPr>
              <a:t>不需要任何人类棋局</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3200" dirty="0">
              <a:latin typeface="Times New Roman" panose="02020603050405020304" pitchFamily="18" charset="0"/>
              <a:cs typeface="Times New Roman" panose="02020603050405020304" pitchFamily="18" charset="0"/>
            </a:endParaRPr>
          </a:p>
          <a:p>
            <a:pPr fontAlgn="auto">
              <a:lnSpc>
                <a:spcPct val="140000"/>
              </a:lnSpc>
            </a:pPr>
            <a:r>
              <a:rPr lang="en-US" altLang="zh-CN" dirty="0" err="1">
                <a:latin typeface="Times New Roman" panose="02020603050405020304" pitchFamily="18" charset="0"/>
                <a:cs typeface="Times New Roman" panose="02020603050405020304" pitchFamily="18" charset="0"/>
              </a:rPr>
              <a:t>AlphaZero</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拥有更强大的泛化能力，经过不到 </a:t>
            </a:r>
            <a:r>
              <a:rPr lang="en-US" altLang="zh-CN" dirty="0">
                <a:latin typeface="Times New Roman" panose="02020603050405020304" pitchFamily="18" charset="0"/>
                <a:cs typeface="Times New Roman" panose="02020603050405020304" pitchFamily="18" charset="0"/>
              </a:rPr>
              <a:t>24 </a:t>
            </a:r>
            <a:r>
              <a:rPr lang="zh-CN" altLang="en-US" dirty="0">
                <a:latin typeface="Times New Roman" panose="02020603050405020304" pitchFamily="18" charset="0"/>
                <a:cs typeface="Times New Roman" panose="02020603050405020304" pitchFamily="18" charset="0"/>
              </a:rPr>
              <a:t>小时的训练后，</a:t>
            </a:r>
            <a:r>
              <a:rPr lang="en-US" altLang="zh-CN" dirty="0">
                <a:latin typeface="Times New Roman" panose="02020603050405020304" pitchFamily="18" charset="0"/>
                <a:cs typeface="Times New Roman" panose="02020603050405020304" pitchFamily="18" charset="0"/>
              </a:rPr>
              <a:t>Alpha Zero </a:t>
            </a:r>
            <a:r>
              <a:rPr lang="zh-CN" altLang="en-US" dirty="0">
                <a:latin typeface="Times New Roman" panose="02020603050405020304" pitchFamily="18" charset="0"/>
                <a:cs typeface="Times New Roman" panose="02020603050405020304" pitchFamily="18" charset="0"/>
              </a:rPr>
              <a:t>可以在国际象棋和日本将棋上击败目前业内顶尖的 </a:t>
            </a:r>
            <a:r>
              <a:rPr lang="en-US" altLang="zh-CN" dirty="0">
                <a:latin typeface="Times New Roman" panose="02020603050405020304" pitchFamily="18" charset="0"/>
                <a:cs typeface="Times New Roman" panose="02020603050405020304" pitchFamily="18" charset="0"/>
              </a:rPr>
              <a:t>AI </a:t>
            </a:r>
            <a:r>
              <a:rPr lang="zh-CN" altLang="en-US" dirty="0">
                <a:latin typeface="Times New Roman" panose="02020603050405020304" pitchFamily="18" charset="0"/>
                <a:cs typeface="Times New Roman" panose="02020603050405020304" pitchFamily="18" charset="0"/>
              </a:rPr>
              <a:t>程序（这些程序早已超越人类世界冠军水平），也可以轻松击败训练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天时间的 </a:t>
            </a:r>
            <a:r>
              <a:rPr lang="en-US" altLang="zh-CN" dirty="0" err="1">
                <a:latin typeface="Times New Roman" panose="02020603050405020304" pitchFamily="18" charset="0"/>
                <a:cs typeface="Times New Roman" panose="02020603050405020304" pitchFamily="18" charset="0"/>
              </a:rPr>
              <a:t>AlphaGo</a:t>
            </a:r>
            <a:r>
              <a:rPr lang="en-US" altLang="zh-CN" dirty="0">
                <a:latin typeface="Times New Roman" panose="02020603050405020304" pitchFamily="18" charset="0"/>
                <a:cs typeface="Times New Roman" panose="02020603050405020304" pitchFamily="18" charset="0"/>
              </a:rPr>
              <a:t> Zero</a:t>
            </a:r>
          </a:p>
        </p:txBody>
      </p:sp>
      <p:sp>
        <p:nvSpPr>
          <p:cNvPr id="2" name="矩形 1"/>
          <p:cNvSpPr/>
          <p:nvPr/>
        </p:nvSpPr>
        <p:spPr>
          <a:xfrm>
            <a:off x="1339215" y="1170851"/>
            <a:ext cx="9372600" cy="706755"/>
          </a:xfrm>
          <a:prstGeom prst="rect">
            <a:avLst/>
          </a:prstGeom>
        </p:spPr>
        <p:txBody>
          <a:bodyPr wrap="square">
            <a:spAutoFit/>
          </a:bodyPr>
          <a:lstStyle/>
          <a:p>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AlphaGo</a:t>
            </a:r>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AlphaGo</a:t>
            </a:r>
            <a:r>
              <a:rPr lang="en-US" altLang="zh-CN"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Zero</a:t>
            </a:r>
            <a:r>
              <a:rPr lang="zh-CN" altLang="en-US"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及</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AlphaZero</a:t>
            </a:r>
            <a:endParaRPr lang="zh-CN" altLang="en-US" sz="4000" b="1" dirty="0">
              <a:solidFill>
                <a:srgbClr val="FF0000"/>
              </a:solidFill>
            </a:endParaRPr>
          </a:p>
        </p:txBody>
      </p:sp>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44" name="圆角矩形 43"/>
          <p:cNvSpPr/>
          <p:nvPr/>
        </p:nvSpPr>
        <p:spPr>
          <a:xfrm rot="10800000" flipV="1">
            <a:off x="81331" y="23293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40</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720090" y="415130"/>
            <a:ext cx="10751820" cy="61237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41</a:t>
            </a:fld>
            <a:endParaRPr lang="zh-CN" altLang="en-US">
              <a:solidFill>
                <a:prstClr val="black">
                  <a:tint val="75000"/>
                </a:prstClr>
              </a:solidFill>
            </a:endParaRPr>
          </a:p>
        </p:txBody>
      </p:sp>
      <p:pic>
        <p:nvPicPr>
          <p:cNvPr id="5" name="内容占位符 4"/>
          <p:cNvPicPr>
            <a:picLocks noGrp="1" noChangeAspect="1"/>
          </p:cNvPicPr>
          <p:nvPr>
            <p:ph idx="1"/>
          </p:nvPr>
        </p:nvPicPr>
        <p:blipFill>
          <a:blip r:embed="rId2"/>
          <a:stretch>
            <a:fillRect/>
          </a:stretch>
        </p:blipFill>
        <p:spPr>
          <a:xfrm>
            <a:off x="342265" y="1551940"/>
            <a:ext cx="11506835" cy="49466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07043" y="1115916"/>
            <a:ext cx="10570943" cy="646329"/>
          </a:xfrm>
          <a:prstGeom prst="rect">
            <a:avLst/>
          </a:prstGeom>
        </p:spPr>
        <p:txBody>
          <a:bodyPr wrap="square" lIns="91436" tIns="45719" rIns="91436" bIns="45719">
            <a:spAutoFit/>
          </a:bodyPr>
          <a:lstStyle/>
          <a:p>
            <a:r>
              <a:rPr lang="zh-CN" altLang="en-US" sz="3600" b="1" dirty="0">
                <a:latin typeface="+mj-ea"/>
              </a:rPr>
              <a:t>当前进展</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42</a:t>
            </a:fld>
            <a:endParaRPr lang="zh-CN" altLang="en-US"/>
          </a:p>
        </p:txBody>
      </p:sp>
      <p:sp>
        <p:nvSpPr>
          <p:cNvPr id="3" name="矩形 2"/>
          <p:cNvSpPr/>
          <p:nvPr/>
        </p:nvSpPr>
        <p:spPr>
          <a:xfrm>
            <a:off x="100018" y="5742084"/>
            <a:ext cx="11991964" cy="1141787"/>
          </a:xfrm>
          <a:prstGeom prst="rect">
            <a:avLst/>
          </a:prstGeom>
        </p:spPr>
        <p:txBody>
          <a:bodyPr wrap="square">
            <a:spAutoFit/>
          </a:bodyPr>
          <a:lstStyle/>
          <a:p>
            <a:pPr algn="just">
              <a:lnSpc>
                <a:spcPct val="150000"/>
              </a:lnSpc>
            </a:pPr>
            <a:r>
              <a:rPr lang="en-US" altLang="zh-CN" sz="2800" i="1" dirty="0"/>
              <a:t>α-β</a:t>
            </a:r>
            <a:r>
              <a:rPr lang="zh-CN" altLang="en-US" sz="2800" dirty="0"/>
              <a:t>剪枝算法在很长一段时间里都是棋类算法的代表，取得了一系列的成就</a:t>
            </a:r>
            <a:r>
              <a:rPr lang="zh-CN" altLang="en-US" sz="2000" b="1" dirty="0"/>
              <a:t>。</a:t>
            </a:r>
            <a:endParaRPr lang="en-US" altLang="zh-CN" sz="2000" b="1" dirty="0"/>
          </a:p>
          <a:p>
            <a:pPr algn="just">
              <a:lnSpc>
                <a:spcPct val="150000"/>
              </a:lnSpc>
            </a:pPr>
            <a:endParaRPr lang="zh-CN" altLang="en-US" sz="2000" dirty="0"/>
          </a:p>
        </p:txBody>
      </p:sp>
      <p:pic>
        <p:nvPicPr>
          <p:cNvPr id="4" name="图片 3"/>
          <p:cNvPicPr>
            <a:picLocks noChangeAspect="1"/>
          </p:cNvPicPr>
          <p:nvPr/>
        </p:nvPicPr>
        <p:blipFill>
          <a:blip r:embed="rId3"/>
          <a:stretch>
            <a:fillRect/>
          </a:stretch>
        </p:blipFill>
        <p:spPr>
          <a:xfrm>
            <a:off x="3694520" y="478809"/>
            <a:ext cx="7393751" cy="47652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t>43</a:t>
            </a:fld>
            <a:endParaRPr lang="zh-CN" altLang="en-US">
              <a:solidFill>
                <a:prstClr val="black">
                  <a:tint val="75000"/>
                </a:prstClr>
              </a:solidFill>
            </a:endParaRPr>
          </a:p>
        </p:txBody>
      </p:sp>
      <p:pic>
        <p:nvPicPr>
          <p:cNvPr id="6" name="图片 5"/>
          <p:cNvPicPr>
            <a:picLocks noChangeAspect="1"/>
          </p:cNvPicPr>
          <p:nvPr/>
        </p:nvPicPr>
        <p:blipFill>
          <a:blip r:embed="rId3"/>
          <a:stretch>
            <a:fillRect/>
          </a:stretch>
        </p:blipFill>
        <p:spPr>
          <a:xfrm>
            <a:off x="729171" y="463825"/>
            <a:ext cx="11165270" cy="571313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蒙特卡洛树</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44</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p:cNvSpPr>
            <a:spLocks noGrp="1"/>
          </p:cNvSpPr>
          <p:nvPr>
            <p:ph idx="1"/>
          </p:nvPr>
        </p:nvSpPr>
        <p:spPr>
          <a:xfrm>
            <a:off x="381965" y="2104247"/>
            <a:ext cx="11157030" cy="4351339"/>
          </a:xfrm>
        </p:spPr>
        <p:txBody>
          <a:bodyPr>
            <a:normAutofit fontScale="92500" lnSpcReduction="10000"/>
          </a:bodyPr>
          <a:lstStyle/>
          <a:p>
            <a:pPr>
              <a:lnSpc>
                <a:spcPct val="110000"/>
              </a:lnSpc>
            </a:pPr>
            <a:r>
              <a:rPr lang="en-US" altLang="zh-CN" dirty="0"/>
              <a:t>Alpha Go/Zero</a:t>
            </a:r>
            <a:r>
              <a:rPr lang="zh-CN" altLang="en-US" dirty="0"/>
              <a:t>是几种方法集成而成的一个工程杰作。</a:t>
            </a:r>
            <a:r>
              <a:rPr lang="en-US" altLang="zh-CN" dirty="0"/>
              <a:t>Alpha Go/Zero</a:t>
            </a:r>
            <a:r>
              <a:rPr lang="zh-CN" altLang="en-US" dirty="0"/>
              <a:t>的核心组件包括：</a:t>
            </a:r>
            <a:endParaRPr lang="en-US" altLang="zh-CN" dirty="0"/>
          </a:p>
          <a:p>
            <a:pPr lvl="1">
              <a:lnSpc>
                <a:spcPct val="110000"/>
              </a:lnSpc>
            </a:pPr>
            <a:r>
              <a:rPr lang="zh-CN" altLang="en-US" dirty="0"/>
              <a:t>蒙特卡洛树搜索</a:t>
            </a:r>
            <a:r>
              <a:rPr lang="en-US" altLang="zh-CN" dirty="0"/>
              <a:t>——</a:t>
            </a:r>
            <a:r>
              <a:rPr lang="zh-CN" altLang="en-US" dirty="0"/>
              <a:t>使用</a:t>
            </a:r>
            <a:r>
              <a:rPr lang="en-US" altLang="zh-CN" dirty="0"/>
              <a:t>PUCT</a:t>
            </a:r>
            <a:r>
              <a:rPr lang="zh-CN" altLang="en-US" dirty="0"/>
              <a:t>函数的一种树遍历的特定变体</a:t>
            </a:r>
            <a:endParaRPr lang="en-US" altLang="zh-CN" dirty="0"/>
          </a:p>
          <a:p>
            <a:pPr lvl="1">
              <a:lnSpc>
                <a:spcPct val="110000"/>
              </a:lnSpc>
            </a:pPr>
            <a:r>
              <a:rPr lang="zh-CN" altLang="en-US" dirty="0"/>
              <a:t>残差卷积神经网络</a:t>
            </a:r>
            <a:r>
              <a:rPr lang="en-US" altLang="zh-CN" dirty="0"/>
              <a:t>——</a:t>
            </a:r>
            <a:r>
              <a:rPr lang="zh-CN" altLang="en-US" dirty="0"/>
              <a:t>使用</a:t>
            </a:r>
            <a:r>
              <a:rPr lang="en-US" altLang="zh-CN" dirty="0"/>
              <a:t>policy network</a:t>
            </a:r>
            <a:r>
              <a:rPr lang="zh-CN" altLang="en-US" dirty="0"/>
              <a:t>（策略网络）和</a:t>
            </a:r>
            <a:r>
              <a:rPr lang="en-US" altLang="zh-CN" dirty="0"/>
              <a:t>value network</a:t>
            </a:r>
            <a:r>
              <a:rPr lang="zh-CN" altLang="en-US" dirty="0"/>
              <a:t>（价值网络）来进行比赛的评估和落子先验概率的估计</a:t>
            </a:r>
            <a:endParaRPr lang="en-US" altLang="zh-CN" dirty="0"/>
          </a:p>
          <a:p>
            <a:pPr lvl="1">
              <a:lnSpc>
                <a:spcPct val="110000"/>
              </a:lnSpc>
            </a:pPr>
            <a:r>
              <a:rPr lang="zh-CN" altLang="en-US" dirty="0"/>
              <a:t>强化学习</a:t>
            </a:r>
            <a:r>
              <a:rPr lang="en-US" altLang="zh-CN" dirty="0"/>
              <a:t>——</a:t>
            </a:r>
            <a:r>
              <a:rPr lang="zh-CN" altLang="en-US" dirty="0"/>
              <a:t>通过自我对局来训练网络</a:t>
            </a:r>
          </a:p>
          <a:p>
            <a:endParaRPr lang="en-US" altLang="zh-CN" dirty="0"/>
          </a:p>
          <a:p>
            <a:endParaRPr lang="en-US" altLang="zh-CN" dirty="0"/>
          </a:p>
          <a:p>
            <a:endParaRPr lang="en-US" altLang="zh-CN" dirty="0"/>
          </a:p>
          <a:p>
            <a:pPr marL="0" indent="0">
              <a:buNone/>
            </a:pPr>
            <a:r>
              <a:rPr lang="en-US" altLang="zh-CN" dirty="0"/>
              <a:t>https://blog.csdn.net/qq_16137569/article/details/83543641</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ea typeface="+mj-ea"/>
              </a:rPr>
              <a:t>蒙特卡洛树</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2817" y="2281619"/>
            <a:ext cx="9799983" cy="3339056"/>
          </a:xfrm>
          <a:prstGeom prst="rect">
            <a:avLst/>
          </a:prstGeom>
        </p:spPr>
        <p:txBody>
          <a:bodyPr wrap="square">
            <a:spAutoFit/>
          </a:bodyPr>
          <a:lstStyle/>
          <a:p>
            <a:pPr marL="457200" indent="-457200">
              <a:lnSpc>
                <a:spcPct val="150000"/>
              </a:lnSpc>
              <a:buFont typeface="Arial" panose="020B0604020202020204" pitchFamily="34" charset="0"/>
              <a:buChar char="•"/>
              <a:defRPr/>
            </a:pPr>
            <a:r>
              <a:rPr lang="zh-CN" altLang="en-US" sz="3200" dirty="0"/>
              <a:t>基本概念</a:t>
            </a:r>
            <a:endParaRPr lang="en-US" altLang="zh-CN" sz="3200" dirty="0"/>
          </a:p>
          <a:p>
            <a:pPr lvl="1">
              <a:lnSpc>
                <a:spcPct val="150000"/>
              </a:lnSpc>
              <a:defRPr/>
            </a:pPr>
            <a:r>
              <a:rPr lang="zh-CN" altLang="en-US" sz="2800" dirty="0"/>
              <a:t>        蒙特卡洛树搜索算法中，最优行动会通过一种新颖的方式计算出来。</a:t>
            </a:r>
            <a:endParaRPr lang="en-US" altLang="zh-CN" sz="2800" dirty="0"/>
          </a:p>
          <a:p>
            <a:pPr lvl="1">
              <a:lnSpc>
                <a:spcPct val="150000"/>
              </a:lnSpc>
              <a:defRPr/>
            </a:pPr>
            <a:r>
              <a:rPr lang="en-US" altLang="zh-CN" sz="2800" dirty="0"/>
              <a:t>       </a:t>
            </a:r>
            <a:r>
              <a:rPr lang="zh-CN" altLang="en-US" sz="2800" dirty="0"/>
              <a:t>蒙特卡洛树搜索会多次模拟博弈，并尝试根据模拟结果预测最优的移动方案。</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zh-CN" altLang="en-US" sz="3600" b="1" dirty="0">
                <a:latin typeface="+mj-ea"/>
              </a:rPr>
              <a:t>蒙特卡洛树</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46</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47721" y="2281619"/>
            <a:ext cx="10613314" cy="4116448"/>
          </a:xfrm>
          <a:prstGeom prst="rect">
            <a:avLst/>
          </a:prstGeom>
        </p:spPr>
        <p:txBody>
          <a:bodyPr wrap="square">
            <a:spAutoFit/>
          </a:bodyPr>
          <a:lstStyle/>
          <a:p>
            <a:pPr marL="457200" indent="-457200">
              <a:lnSpc>
                <a:spcPct val="120000"/>
              </a:lnSpc>
              <a:buFont typeface="Arial" panose="020B0604020202020204" pitchFamily="34" charset="0"/>
              <a:buChar char="•"/>
              <a:defRPr/>
            </a:pPr>
            <a:r>
              <a:rPr lang="zh-CN" altLang="en-US" sz="2800" b="1" dirty="0"/>
              <a:t>原理</a:t>
            </a:r>
            <a:endParaRPr lang="en-US" altLang="zh-CN" sz="2800" b="1" dirty="0"/>
          </a:p>
          <a:p>
            <a:pPr marL="914400" lvl="1" indent="-457200">
              <a:lnSpc>
                <a:spcPct val="120000"/>
              </a:lnSpc>
              <a:buFont typeface="Arial" panose="020B0604020202020204" pitchFamily="34" charset="0"/>
              <a:buChar char="•"/>
              <a:defRPr/>
            </a:pPr>
            <a:r>
              <a:rPr lang="zh-CN" altLang="en-US" sz="2400" dirty="0"/>
              <a:t>蒙特卡洛树搜索的主要概念是搜索，即沿着博弈树向下的一组遍历过程。</a:t>
            </a:r>
            <a:endParaRPr lang="en-US" altLang="zh-CN" sz="2400" dirty="0"/>
          </a:p>
          <a:p>
            <a:pPr marL="914400" lvl="1" indent="-457200">
              <a:lnSpc>
                <a:spcPct val="120000"/>
              </a:lnSpc>
              <a:buFont typeface="Arial" panose="020B0604020202020204" pitchFamily="34" charset="0"/>
              <a:buChar char="•"/>
              <a:defRPr/>
            </a:pPr>
            <a:r>
              <a:rPr lang="zh-CN" altLang="en-US" sz="2400" dirty="0"/>
              <a:t>单次遍历的路径会从根节点（当前博弈状态）延伸到没有完全展开的节点，未完全展开的节点表示其子节点至少有一个未访问到。</a:t>
            </a:r>
            <a:endParaRPr lang="en-US" altLang="zh-CN" sz="2400" dirty="0"/>
          </a:p>
          <a:p>
            <a:pPr marL="914400" lvl="1" indent="-457200">
              <a:lnSpc>
                <a:spcPct val="120000"/>
              </a:lnSpc>
              <a:buFont typeface="Arial" panose="020B0604020202020204" pitchFamily="34" charset="0"/>
              <a:buChar char="•"/>
              <a:defRPr/>
            </a:pPr>
            <a:r>
              <a:rPr lang="zh-CN" altLang="en-US" sz="2400" dirty="0"/>
              <a:t>遇到未完全展开的节点时，它的一个未访问子节点将会作为单次模拟的根节点，随后模拟的结果将会反向传播回当前树的根节点并更新博弈树的节点统计数据。</a:t>
            </a:r>
            <a:endParaRPr lang="en-US" altLang="zh-CN" sz="2400" dirty="0"/>
          </a:p>
          <a:p>
            <a:pPr marL="914400" lvl="1" indent="-457200">
              <a:lnSpc>
                <a:spcPct val="120000"/>
              </a:lnSpc>
              <a:buFont typeface="Arial" panose="020B0604020202020204" pitchFamily="34" charset="0"/>
              <a:buChar char="•"/>
              <a:defRPr/>
            </a:pPr>
            <a:r>
              <a:rPr lang="zh-CN" altLang="en-US" sz="2400" dirty="0"/>
              <a:t>一旦搜索受限于时间或计算力而终止，下一步行动将基于收集到的统计数据进行决策。</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ea typeface="+mj-ea"/>
              </a:rPr>
              <a:t>MCTS</a:t>
            </a:r>
            <a:r>
              <a:rPr lang="zh-CN" altLang="en-US" sz="3600" b="1" dirty="0">
                <a:latin typeface="+mj-ea"/>
                <a:ea typeface="+mj-ea"/>
              </a:rPr>
              <a:t>举例</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47</a:t>
            </a:fld>
            <a:endParaRPr lang="zh-CN" altLang="en-US" dirty="0"/>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30286" y="2068197"/>
            <a:ext cx="5313043" cy="2404697"/>
          </a:xfrm>
          <a:prstGeom prst="rect">
            <a:avLst/>
          </a:prstGeom>
        </p:spPr>
        <p:txBody>
          <a:bodyPr wrap="square">
            <a:spAutoFit/>
          </a:bodyPr>
          <a:lstStyle/>
          <a:p>
            <a:pPr>
              <a:lnSpc>
                <a:spcPct val="120000"/>
              </a:lnSpc>
            </a:pPr>
            <a:r>
              <a:rPr lang="zh-CN" altLang="zh-CN" sz="3200" kern="0" dirty="0">
                <a:cs typeface="Arial" panose="020B0604020202020204" pitchFamily="34" charset="0"/>
              </a:rPr>
              <a:t>树的初始状态：</a:t>
            </a:r>
            <a:r>
              <a:rPr lang="en-US" altLang="zh-CN" sz="3200" kern="0" dirty="0"/>
              <a:t> </a:t>
            </a:r>
            <a:br>
              <a:rPr lang="en-US" altLang="zh-CN" sz="3200" kern="0" dirty="0"/>
            </a:br>
            <a:r>
              <a:rPr lang="en-US" altLang="zh-CN" sz="3200" kern="0" dirty="0"/>
              <a:t>T </a:t>
            </a:r>
            <a:r>
              <a:rPr lang="zh-CN" altLang="zh-CN" sz="3200" kern="0" dirty="0">
                <a:cs typeface="Arial" panose="020B0604020202020204" pitchFamily="34" charset="0"/>
              </a:rPr>
              <a:t>表示总的</a:t>
            </a:r>
            <a:r>
              <a:rPr lang="en-US" altLang="zh-CN" sz="3200" kern="0" dirty="0"/>
              <a:t> value, N </a:t>
            </a:r>
            <a:r>
              <a:rPr lang="zh-CN" altLang="zh-CN" sz="3200" kern="0" dirty="0">
                <a:cs typeface="Arial" panose="020B0604020202020204" pitchFamily="34" charset="0"/>
              </a:rPr>
              <a:t>表示被访问的次数（</a:t>
            </a:r>
            <a:r>
              <a:rPr lang="en-US" altLang="zh-CN" sz="3200" kern="0" dirty="0"/>
              <a:t>visit count</a:t>
            </a:r>
            <a:r>
              <a:rPr lang="zh-CN" altLang="zh-CN" sz="3200" kern="0" dirty="0">
                <a:cs typeface="Arial" panose="020B0604020202020204" pitchFamily="34" charset="0"/>
              </a:rPr>
              <a:t>）。</a:t>
            </a:r>
            <a:r>
              <a:rPr lang="en-US" altLang="zh-CN" sz="3200" kern="0" dirty="0"/>
              <a:t>A</a:t>
            </a:r>
            <a:r>
              <a:rPr lang="zh-CN" altLang="zh-CN" sz="3200" kern="0" dirty="0">
                <a:cs typeface="Arial" panose="020B0604020202020204" pitchFamily="34" charset="0"/>
              </a:rPr>
              <a:t>表示动作（</a:t>
            </a:r>
            <a:r>
              <a:rPr lang="en-US" altLang="zh-CN" sz="3200" kern="0" dirty="0"/>
              <a:t>action</a:t>
            </a:r>
            <a:r>
              <a:rPr lang="zh-CN" altLang="zh-CN" sz="3200" kern="0" dirty="0">
                <a:cs typeface="Arial" panose="020B0604020202020204" pitchFamily="34" charset="0"/>
              </a:rPr>
              <a:t>）</a:t>
            </a:r>
            <a:endParaRPr lang="zh-CN" altLang="en-US" sz="3200" dirty="0"/>
          </a:p>
        </p:txBody>
      </p:sp>
      <p:pic>
        <p:nvPicPr>
          <p:cNvPr id="10" name="图片 9"/>
          <p:cNvPicPr/>
          <p:nvPr/>
        </p:nvPicPr>
        <p:blipFill rotWithShape="1">
          <a:blip r:embed="rId4"/>
          <a:srcRect t="10217" b="8046"/>
          <a:stretch>
            <a:fillRect/>
          </a:stretch>
        </p:blipFill>
        <p:spPr>
          <a:xfrm>
            <a:off x="748480" y="4333537"/>
            <a:ext cx="5892079" cy="2205381"/>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825135" y="2208989"/>
                <a:ext cx="4751737" cy="3707297"/>
              </a:xfrm>
              <a:prstGeom prst="rect">
                <a:avLst/>
              </a:prstGeom>
            </p:spPr>
            <p:txBody>
              <a:bodyPr wrap="square">
                <a:spAutoFit/>
              </a:bodyPr>
              <a:lstStyle/>
              <a:p>
                <a:pPr>
                  <a:spcBef>
                    <a:spcPts val="600"/>
                  </a:spcBef>
                </a:pPr>
                <a:r>
                  <a:rPr lang="zh-CN" altLang="en-US" sz="2400" b="1" dirty="0"/>
                  <a:t>算法步骤：</a:t>
                </a:r>
                <a:endParaRPr lang="en-US" altLang="zh-CN" sz="2400" b="1" dirty="0"/>
              </a:p>
              <a:p>
                <a:pPr marL="457200" indent="-457200">
                  <a:spcBef>
                    <a:spcPts val="600"/>
                  </a:spcBef>
                  <a:buFont typeface="+mj-lt"/>
                  <a:buAutoNum type="arabicPeriod"/>
                </a:pPr>
                <a:r>
                  <a:rPr lang="zh-CN" altLang="en-US" sz="2400" dirty="0"/>
                  <a:t>Tree traversal: </a:t>
                </a:r>
                <a:br>
                  <a:rPr lang="en-US" altLang="zh-CN" sz="2400" b="0" i="1" dirty="0">
                    <a:latin typeface="Cambria Math" panose="02040503050406030204" pitchFamily="18" charset="0"/>
                  </a:rPr>
                </a:br>
                <a14:m>
                  <m:oMath xmlns:m="http://schemas.openxmlformats.org/officeDocument/2006/math">
                    <m:r>
                      <a:rPr lang="en-US" altLang="zh-CN" sz="2400" b="0" i="1" smtClean="0">
                        <a:latin typeface="Cambria Math" panose="02040503050406030204" pitchFamily="18" charset="0"/>
                      </a:rPr>
                      <m:t>𝑈𝐶𝐵</m:t>
                    </m:r>
                    <m:r>
                      <a:rPr lang="en-US" altLang="zh-CN" sz="2400" b="0" i="1" smtClean="0">
                        <a:latin typeface="Cambria Math" panose="02040503050406030204" pitchFamily="18" charset="0"/>
                      </a:rPr>
                      <m:t>1</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𝑁</m:t>
                                </m:r>
                              </m:e>
                            </m:func>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𝑖</m:t>
                                </m:r>
                              </m:sub>
                            </m:sSub>
                          </m:den>
                        </m:f>
                      </m:e>
                    </m:ra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=2</m:t>
                    </m:r>
                  </m:oMath>
                </a14:m>
                <a:br>
                  <a:rPr lang="en-US" altLang="zh-CN" sz="2400" dirty="0"/>
                </a:br>
                <a:r>
                  <a:rPr lang="zh-CN" altLang="en-US" sz="2400" dirty="0"/>
                  <a:t>其中</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e>
                    </m:acc>
                  </m:oMath>
                </a14:m>
                <a:r>
                  <a:rPr lang="zh-CN" altLang="en-US" sz="2400" dirty="0"/>
                  <a:t>表示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𝑖</m:t>
                        </m:r>
                      </m:sub>
                    </m:sSub>
                  </m:oMath>
                </a14:m>
                <a:r>
                  <a:rPr lang="zh-CN" altLang="en-US" sz="2400" dirty="0"/>
                  <a:t>状态的平均</a:t>
                </a:r>
                <a:r>
                  <a:rPr lang="en-US" altLang="zh-CN" sz="2400" dirty="0"/>
                  <a:t>value</a:t>
                </a:r>
                <a:endParaRPr lang="zh-CN" altLang="en-US" sz="2400" dirty="0"/>
              </a:p>
              <a:p>
                <a:pPr marL="457200" indent="-457200">
                  <a:spcBef>
                    <a:spcPts val="600"/>
                  </a:spcBef>
                  <a:buFont typeface="+mj-lt"/>
                  <a:buAutoNum type="arabicPeriod"/>
                </a:pPr>
                <a:r>
                  <a:rPr lang="zh-CN" altLang="en-US" sz="2400" dirty="0"/>
                  <a:t>Node expansion</a:t>
                </a:r>
              </a:p>
              <a:p>
                <a:pPr marL="457200" indent="-457200">
                  <a:spcBef>
                    <a:spcPts val="600"/>
                  </a:spcBef>
                  <a:buFont typeface="+mj-lt"/>
                  <a:buAutoNum type="arabicPeriod"/>
                </a:pPr>
                <a:r>
                  <a:rPr lang="zh-CN" altLang="en-US" sz="2400" dirty="0"/>
                  <a:t>Rollout (random simulation)</a:t>
                </a:r>
              </a:p>
              <a:p>
                <a:pPr marL="457200" indent="-457200">
                  <a:spcBef>
                    <a:spcPts val="600"/>
                  </a:spcBef>
                  <a:buFont typeface="+mj-lt"/>
                  <a:buAutoNum type="arabicPeriod"/>
                </a:pPr>
                <a:r>
                  <a:rPr lang="zh-CN" altLang="en-US" sz="2400" dirty="0"/>
                  <a:t>Backpropagation</a:t>
                </a:r>
              </a:p>
            </p:txBody>
          </p:sp>
        </mc:Choice>
        <mc:Fallback xmlns="">
          <p:sp>
            <p:nvSpPr>
              <p:cNvPr id="4" name="矩形 3"/>
              <p:cNvSpPr>
                <a:spLocks noRot="1" noChangeAspect="1" noMove="1" noResize="1" noEditPoints="1" noAdjustHandles="1" noChangeArrowheads="1" noChangeShapeType="1" noTextEdit="1"/>
              </p:cNvSpPr>
              <p:nvPr/>
            </p:nvSpPr>
            <p:spPr>
              <a:xfrm>
                <a:off x="6825135" y="2208989"/>
                <a:ext cx="4751737" cy="3707297"/>
              </a:xfrm>
              <a:prstGeom prst="rect">
                <a:avLst/>
              </a:prstGeom>
              <a:blipFill rotWithShape="1">
                <a:blip r:embed="rId5"/>
                <a:stretch>
                  <a:fillRect l="-2054" t="-1314" r="-1027" b="-2627"/>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MCTS</a:t>
            </a:r>
            <a:r>
              <a:rPr lang="zh-CN" altLang="en-US" sz="3600" b="1" dirty="0">
                <a:latin typeface="+mj-ea"/>
              </a:rPr>
              <a:t>举例</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48</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8223" y="2220061"/>
            <a:ext cx="9799983" cy="3877985"/>
          </a:xfrm>
          <a:prstGeom prst="rect">
            <a:avLst/>
          </a:prstGeom>
        </p:spPr>
        <p:txBody>
          <a:bodyPr wrap="square">
            <a:spAutoFit/>
          </a:bodyPr>
          <a:lstStyle/>
          <a:p>
            <a:pPr algn="just">
              <a:lnSpc>
                <a:spcPct val="150000"/>
              </a:lnSpc>
            </a:pPr>
            <a:r>
              <a:rPr lang="zh-CN" altLang="zh-CN" sz="2400" b="1" kern="0" dirty="0">
                <a:cs typeface="Arial" panose="020B0604020202020204" pitchFamily="34" charset="0"/>
              </a:rPr>
              <a:t>第一次迭代（</a:t>
            </a:r>
            <a:r>
              <a:rPr lang="en-US" altLang="zh-CN" sz="2400" b="1" kern="0" dirty="0"/>
              <a:t>iteration</a:t>
            </a:r>
            <a:r>
              <a:rPr lang="zh-CN" altLang="zh-CN" sz="2400" b="1" kern="0" dirty="0">
                <a:cs typeface="Arial" panose="020B0604020202020204" pitchFamily="34" charset="0"/>
              </a:rPr>
              <a:t>）</a:t>
            </a:r>
            <a:endParaRPr lang="zh-CN" altLang="en-US" sz="2400" dirty="0"/>
          </a:p>
          <a:p>
            <a:pPr algn="just">
              <a:lnSpc>
                <a:spcPct val="150000"/>
              </a:lnSpc>
            </a:pPr>
            <a:r>
              <a:rPr lang="zh-CN" altLang="en-US" sz="2000" dirty="0"/>
              <a:t>从状态</a:t>
            </a:r>
            <a:r>
              <a:rPr lang="en-US" altLang="zh-CN" sz="2000" dirty="0"/>
              <a:t>S0</a:t>
            </a:r>
            <a:r>
              <a:rPr lang="zh-CN" altLang="en-US" sz="2000" dirty="0"/>
              <a:t>开始，要在下面两个动作中进行选择（假设只有两个动作可选），选择的标准就是</a:t>
            </a:r>
            <a:r>
              <a:rPr lang="en-US" altLang="zh-CN" sz="2000" dirty="0"/>
              <a:t>UCB1(Si) </a:t>
            </a:r>
            <a:r>
              <a:rPr lang="zh-CN" altLang="en-US" sz="2000" dirty="0"/>
              <a:t>值。显然可算得：</a:t>
            </a:r>
            <a:r>
              <a:rPr lang="en-US" altLang="zh-CN" sz="2000" dirty="0"/>
              <a:t>UCB1(S1)=UCB1(S2)=∞</a:t>
            </a:r>
          </a:p>
          <a:p>
            <a:pPr algn="just">
              <a:lnSpc>
                <a:spcPct val="150000"/>
              </a:lnSpc>
            </a:pPr>
            <a:r>
              <a:rPr lang="zh-CN" altLang="en-US" sz="2000" dirty="0"/>
              <a:t>这种情况下，我们就按顺序取第一个，即</a:t>
            </a:r>
            <a:r>
              <a:rPr lang="en-US" altLang="zh-CN" sz="2000" dirty="0"/>
              <a:t>A1</a:t>
            </a:r>
            <a:r>
              <a:rPr lang="zh-CN" altLang="en-US" sz="2000" dirty="0"/>
              <a:t>。从而，达到状态</a:t>
            </a:r>
            <a:r>
              <a:rPr lang="en-US" altLang="zh-CN" sz="2000" dirty="0"/>
              <a:t>S1</a:t>
            </a:r>
            <a:r>
              <a:rPr lang="zh-CN" altLang="en-US" sz="2000" dirty="0"/>
              <a:t>。</a:t>
            </a:r>
          </a:p>
          <a:p>
            <a:pPr algn="just">
              <a:lnSpc>
                <a:spcPct val="150000"/>
              </a:lnSpc>
            </a:pPr>
            <a:r>
              <a:rPr lang="zh-CN" altLang="en-US" sz="2000" dirty="0"/>
              <a:t>按照步骤</a:t>
            </a:r>
            <a:r>
              <a:rPr lang="en-US" altLang="zh-CN" sz="2000" dirty="0"/>
              <a:t>1</a:t>
            </a:r>
            <a:r>
              <a:rPr lang="zh-CN" altLang="en-US" sz="2000" dirty="0"/>
              <a:t>，</a:t>
            </a:r>
            <a:r>
              <a:rPr lang="en-US" altLang="zh-CN" sz="2000" dirty="0"/>
              <a:t>2</a:t>
            </a:r>
            <a:r>
              <a:rPr lang="zh-CN" altLang="en-US" sz="2000" dirty="0"/>
              <a:t>的流程图，我们现在需要判断目前的结点</a:t>
            </a:r>
            <a:r>
              <a:rPr lang="en-US" altLang="zh-CN" sz="2000" dirty="0"/>
              <a:t>S1 (current node)</a:t>
            </a:r>
            <a:r>
              <a:rPr lang="zh-CN" altLang="en-US" sz="2000" dirty="0"/>
              <a:t>是不是叶节点，这里叶节点是指其没有被展开（</a:t>
            </a:r>
            <a:r>
              <a:rPr lang="en-US" altLang="zh-CN" sz="2000" dirty="0"/>
              <a:t>expansion</a:t>
            </a:r>
            <a:r>
              <a:rPr lang="zh-CN" altLang="en-US" sz="2000" dirty="0"/>
              <a:t>）过。显然，此结点没有被展开过，所以是叶节点。接下来，按照流程图，需要判断结点</a:t>
            </a:r>
            <a:r>
              <a:rPr lang="en-US" altLang="zh-CN" sz="2000" dirty="0"/>
              <a:t>S1</a:t>
            </a:r>
            <a:r>
              <a:rPr lang="zh-CN" altLang="en-US" sz="2000" dirty="0"/>
              <a:t>被访问的系数是否为</a:t>
            </a:r>
            <a:r>
              <a:rPr lang="en-US" altLang="zh-CN" sz="2000" dirty="0"/>
              <a:t>0</a:t>
            </a:r>
            <a:r>
              <a:rPr lang="zh-CN" altLang="en-US" sz="2000" dirty="0"/>
              <a:t>。是</a:t>
            </a:r>
            <a:r>
              <a:rPr lang="en-US" altLang="zh-CN" sz="2000" dirty="0"/>
              <a:t>0</a:t>
            </a:r>
            <a:r>
              <a:rPr lang="zh-CN" altLang="en-US" sz="2000" dirty="0"/>
              <a:t>，所以要进行</a:t>
            </a:r>
            <a:r>
              <a:rPr lang="en-US" altLang="zh-CN" sz="2000" dirty="0"/>
              <a:t>Rollout</a:t>
            </a:r>
            <a:r>
              <a:rPr lang="zh-CN" altLang="en-US" sz="2000" dirty="0"/>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MCTS</a:t>
            </a:r>
            <a:r>
              <a:rPr lang="zh-CN" altLang="en-US" sz="3600" b="1" dirty="0">
                <a:latin typeface="+mj-ea"/>
              </a:rPr>
              <a:t>举例</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49</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68141" y="2266020"/>
            <a:ext cx="4986278" cy="2592288"/>
            <a:chOff x="1331640" y="260649"/>
            <a:chExt cx="5274310" cy="2880321"/>
          </a:xfrm>
        </p:grpSpPr>
        <p:pic>
          <p:nvPicPr>
            <p:cNvPr id="11" name="图片 10"/>
            <p:cNvPicPr/>
            <p:nvPr/>
          </p:nvPicPr>
          <p:blipFill rotWithShape="1">
            <a:blip r:embed="rId4"/>
            <a:srcRect t="7163" b="44860"/>
            <a:stretch>
              <a:fillRect/>
            </a:stretch>
          </p:blipFill>
          <p:spPr>
            <a:xfrm>
              <a:off x="1331640" y="260649"/>
              <a:ext cx="5274310" cy="2016224"/>
            </a:xfrm>
            <a:prstGeom prst="rect">
              <a:avLst/>
            </a:prstGeom>
          </p:spPr>
        </p:pic>
        <p:pic>
          <p:nvPicPr>
            <p:cNvPr id="12" name="图片 11"/>
            <p:cNvPicPr/>
            <p:nvPr/>
          </p:nvPicPr>
          <p:blipFill rotWithShape="1">
            <a:blip r:embed="rId4"/>
            <a:srcRect t="75702" b="3736"/>
            <a:stretch>
              <a:fillRect/>
            </a:stretch>
          </p:blipFill>
          <p:spPr>
            <a:xfrm>
              <a:off x="1331640" y="2276873"/>
              <a:ext cx="5274310" cy="864097"/>
            </a:xfrm>
            <a:prstGeom prst="rect">
              <a:avLst/>
            </a:prstGeom>
          </p:spPr>
        </p:pic>
      </p:grpSp>
      <p:grpSp>
        <p:nvGrpSpPr>
          <p:cNvPr id="14" name="组合 13"/>
          <p:cNvGrpSpPr/>
          <p:nvPr/>
        </p:nvGrpSpPr>
        <p:grpSpPr>
          <a:xfrm>
            <a:off x="6703129" y="2127473"/>
            <a:ext cx="5058286" cy="2687801"/>
            <a:chOff x="3491880" y="3861048"/>
            <a:chExt cx="5058286" cy="2687801"/>
          </a:xfrm>
        </p:grpSpPr>
        <p:pic>
          <p:nvPicPr>
            <p:cNvPr id="15" name="图片 14"/>
            <p:cNvPicPr/>
            <p:nvPr/>
          </p:nvPicPr>
          <p:blipFill rotWithShape="1">
            <a:blip r:embed="rId5"/>
            <a:srcRect t="75156" b="-1"/>
            <a:stretch>
              <a:fillRect/>
            </a:stretch>
          </p:blipFill>
          <p:spPr>
            <a:xfrm>
              <a:off x="3491880" y="5630051"/>
              <a:ext cx="5058286" cy="918798"/>
            </a:xfrm>
            <a:prstGeom prst="rect">
              <a:avLst/>
            </a:prstGeom>
          </p:spPr>
        </p:pic>
        <p:pic>
          <p:nvPicPr>
            <p:cNvPr id="16" name="图片 15"/>
            <p:cNvPicPr/>
            <p:nvPr/>
          </p:nvPicPr>
          <p:blipFill rotWithShape="1">
            <a:blip r:embed="rId5"/>
            <a:srcRect t="8672" b="43575"/>
            <a:stretch>
              <a:fillRect/>
            </a:stretch>
          </p:blipFill>
          <p:spPr>
            <a:xfrm>
              <a:off x="3491880" y="3861048"/>
              <a:ext cx="5058286" cy="1766008"/>
            </a:xfrm>
            <a:prstGeom prst="rect">
              <a:avLst/>
            </a:prstGeom>
          </p:spPr>
        </p:pic>
      </p:grpSp>
      <p:sp>
        <p:nvSpPr>
          <p:cNvPr id="4" name="矩形 3"/>
          <p:cNvSpPr/>
          <p:nvPr/>
        </p:nvSpPr>
        <p:spPr>
          <a:xfrm>
            <a:off x="4245994" y="1659405"/>
            <a:ext cx="3397197" cy="1323439"/>
          </a:xfrm>
          <a:prstGeom prst="rect">
            <a:avLst/>
          </a:prstGeom>
        </p:spPr>
        <p:txBody>
          <a:bodyPr wrap="square">
            <a:spAutoFit/>
          </a:bodyPr>
          <a:lstStyle/>
          <a:p>
            <a:r>
              <a:rPr lang="zh-CN" altLang="zh-CN" sz="2000" kern="0" dirty="0">
                <a:cs typeface="Arial" panose="020B0604020202020204" pitchFamily="34" charset="0"/>
              </a:rPr>
              <a:t>接下来，进行步骤</a:t>
            </a:r>
            <a:r>
              <a:rPr lang="en-US" altLang="zh-CN" sz="2000" kern="0" dirty="0"/>
              <a:t>4 Backpropagation</a:t>
            </a:r>
            <a:r>
              <a:rPr lang="zh-CN" altLang="zh-CN" sz="2000" kern="0" dirty="0">
                <a:cs typeface="Arial" panose="020B0604020202020204" pitchFamily="34" charset="0"/>
              </a:rPr>
              <a:t>，即利用</a:t>
            </a:r>
            <a:r>
              <a:rPr lang="en-US" altLang="zh-CN" sz="2000" kern="0" dirty="0"/>
              <a:t>Rollout</a:t>
            </a:r>
            <a:r>
              <a:rPr lang="zh-CN" altLang="zh-CN" sz="2000" kern="0" dirty="0">
                <a:cs typeface="Arial" panose="020B0604020202020204" pitchFamily="34" charset="0"/>
              </a:rPr>
              <a:t>最终得到的</a:t>
            </a:r>
            <a:r>
              <a:rPr lang="en-US" altLang="zh-CN" sz="2000" kern="0" dirty="0"/>
              <a:t>value</a:t>
            </a:r>
            <a:r>
              <a:rPr lang="zh-CN" altLang="zh-CN" sz="2000" kern="0" dirty="0">
                <a:cs typeface="Arial" panose="020B0604020202020204" pitchFamily="34" charset="0"/>
              </a:rPr>
              <a:t>来更新路径上每个结点的</a:t>
            </a:r>
            <a:r>
              <a:rPr lang="en-US" altLang="zh-CN" sz="2000" kern="0" dirty="0"/>
              <a:t>T,N</a:t>
            </a:r>
            <a:r>
              <a:rPr lang="zh-CN" altLang="zh-CN" sz="2000" kern="0" dirty="0">
                <a:cs typeface="Arial" panose="020B0604020202020204" pitchFamily="34" charset="0"/>
              </a:rPr>
              <a:t>值。</a:t>
            </a:r>
            <a:endParaRPr lang="zh-CN" altLang="en-US" sz="2000" dirty="0"/>
          </a:p>
        </p:txBody>
      </p:sp>
      <p:pic>
        <p:nvPicPr>
          <p:cNvPr id="17" name="图片 27"/>
          <p:cNvPicPr>
            <a:picLocks noChangeAspect="1" noChangeArrowheads="1"/>
          </p:cNvPicPr>
          <p:nvPr/>
        </p:nvPicPr>
        <p:blipFill rotWithShape="1">
          <a:blip r:embed="rId6">
            <a:extLst>
              <a:ext uri="{28A0092B-C50C-407E-A947-70E740481C1C}">
                <a14:useLocalDpi xmlns:a14="http://schemas.microsoft.com/office/drawing/2010/main" val="0"/>
              </a:ext>
            </a:extLst>
          </a:blip>
          <a:srcRect t="9164" b="10157"/>
          <a:stretch>
            <a:fillRect/>
          </a:stretch>
        </p:blipFill>
        <p:spPr bwMode="auto">
          <a:xfrm>
            <a:off x="2342716" y="4797445"/>
            <a:ext cx="5276850" cy="19442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52199" y="5182912"/>
            <a:ext cx="3371436" cy="400110"/>
          </a:xfrm>
          <a:prstGeom prst="rect">
            <a:avLst/>
          </a:prstGeom>
        </p:spPr>
        <p:txBody>
          <a:bodyPr wrap="none">
            <a:spAutoFit/>
          </a:bodyPr>
          <a:lstStyle/>
          <a:p>
            <a:pPr lvl="0" defTabSz="914400" eaLnBrk="0" fontAlgn="base" hangingPunct="0">
              <a:spcBef>
                <a:spcPct val="0"/>
              </a:spcBef>
              <a:spcAft>
                <a:spcPct val="0"/>
              </a:spcAft>
            </a:pPr>
            <a:r>
              <a:rPr lang="zh-CN" altLang="zh-CN" sz="2000" dirty="0">
                <a:latin typeface="+mj-ea"/>
                <a:ea typeface="+mj-ea"/>
                <a:cs typeface="Arial" panose="020B0604020202020204" pitchFamily="34" charset="0"/>
              </a:rPr>
              <a:t>之后把</a:t>
            </a:r>
            <a:r>
              <a:rPr lang="en-US" altLang="zh-CN" sz="2000" dirty="0">
                <a:latin typeface="+mj-ea"/>
                <a:ea typeface="+mj-ea"/>
                <a:cs typeface="Arial" panose="020B0604020202020204" pitchFamily="34" charset="0"/>
              </a:rPr>
              <a:t>Rollout</a:t>
            </a:r>
            <a:r>
              <a:rPr lang="zh-CN" altLang="en-US" sz="2000" dirty="0">
                <a:latin typeface="+mj-ea"/>
                <a:ea typeface="+mj-ea"/>
                <a:cs typeface="Arial" panose="020B0604020202020204" pitchFamily="34" charset="0"/>
              </a:rPr>
              <a:t>的结果删除：</a:t>
            </a:r>
            <a:endParaRPr lang="zh-CN" altLang="en-US" sz="800" dirty="0">
              <a:latin typeface="+mj-ea"/>
              <a:ea typeface="+mj-ea"/>
            </a:endParaRPr>
          </a:p>
        </p:txBody>
      </p:sp>
      <p:sp>
        <p:nvSpPr>
          <p:cNvPr id="6" name="矩形 5"/>
          <p:cNvSpPr/>
          <p:nvPr/>
        </p:nvSpPr>
        <p:spPr>
          <a:xfrm>
            <a:off x="7431157" y="5046362"/>
            <a:ext cx="3203713" cy="1323439"/>
          </a:xfrm>
          <a:prstGeom prst="rect">
            <a:avLst/>
          </a:prstGeom>
        </p:spPr>
        <p:txBody>
          <a:bodyPr wrap="square">
            <a:spAutoFit/>
          </a:bodyPr>
          <a:lstStyle/>
          <a:p>
            <a:r>
              <a:rPr lang="en-US" altLang="zh-CN" sz="2000" kern="0" dirty="0"/>
              <a:t>MCTS</a:t>
            </a:r>
            <a:r>
              <a:rPr lang="zh-CN" altLang="zh-CN" sz="2000" kern="0" dirty="0">
                <a:cs typeface="Arial" panose="020B0604020202020204" pitchFamily="34" charset="0"/>
              </a:rPr>
              <a:t>的想法就是要从</a:t>
            </a:r>
            <a:r>
              <a:rPr lang="en-US" altLang="zh-CN" sz="2000" kern="0" dirty="0">
                <a:latin typeface="MathJax_Math-italic"/>
                <a:cs typeface="Arial" panose="020B0604020202020204" pitchFamily="34" charset="0"/>
              </a:rPr>
              <a:t>S</a:t>
            </a:r>
            <a:r>
              <a:rPr lang="en-US" altLang="zh-CN" sz="2000" kern="0" dirty="0">
                <a:latin typeface="MathJax_Main"/>
                <a:cs typeface="Arial" panose="020B0604020202020204" pitchFamily="34" charset="0"/>
              </a:rPr>
              <a:t>0</a:t>
            </a:r>
            <a:r>
              <a:rPr lang="zh-CN" altLang="zh-CN" sz="2000" kern="0" dirty="0">
                <a:cs typeface="Arial" panose="020B0604020202020204" pitchFamily="34" charset="0"/>
              </a:rPr>
              <a:t>出发不断的进行迭代，不断更新结点值，直到达到一定的迭代次数或者时间</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ea typeface="+mj-ea"/>
              </a:rPr>
              <a:t>5.1 </a:t>
            </a:r>
            <a:r>
              <a:rPr lang="zh-CN" altLang="en-US" sz="3600" b="1" dirty="0">
                <a:latin typeface="+mj-ea"/>
                <a:ea typeface="+mj-ea"/>
              </a:rPr>
              <a:t>概述</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8623" y="2014603"/>
            <a:ext cx="11455793" cy="3785652"/>
          </a:xfrm>
          <a:prstGeom prst="rect">
            <a:avLst/>
          </a:prstGeom>
        </p:spPr>
        <p:txBody>
          <a:bodyPr wrap="square">
            <a:spAutoFit/>
          </a:bodyPr>
          <a:lstStyle/>
          <a:p>
            <a:r>
              <a:rPr lang="zh-CN" altLang="en-US" sz="2400" dirty="0"/>
              <a:t>计算机博弈的本质是人工智能的问题求解。</a:t>
            </a:r>
            <a:endParaRPr lang="en-US" altLang="zh-CN" sz="2400" dirty="0"/>
          </a:p>
          <a:p>
            <a:endParaRPr lang="zh-CN" altLang="en-US" sz="2400" dirty="0"/>
          </a:p>
          <a:p>
            <a:r>
              <a:rPr lang="zh-CN" altLang="en-US" sz="2400" dirty="0"/>
              <a:t>博弈是富有挑战性的智力游戏</a:t>
            </a:r>
            <a:r>
              <a:rPr lang="en-US" altLang="zh-CN" sz="2400" dirty="0"/>
              <a:t>:</a:t>
            </a:r>
            <a:r>
              <a:rPr lang="zh-CN" altLang="en-US" sz="2400" dirty="0"/>
              <a:t>“双人有限零和顺序游戏</a:t>
            </a:r>
            <a:r>
              <a:rPr lang="en-US" altLang="zh-CN" sz="2400" dirty="0"/>
              <a:t>”</a:t>
            </a:r>
            <a:r>
              <a:rPr lang="zh-CN" altLang="en-US" sz="2400" dirty="0"/>
              <a:t>  </a:t>
            </a:r>
            <a:endParaRPr lang="en-US" altLang="zh-CN" sz="2400" dirty="0"/>
          </a:p>
          <a:p>
            <a:pPr lvl="1"/>
            <a:r>
              <a:rPr lang="zh-CN" altLang="en-US" sz="2400" b="1" dirty="0">
                <a:solidFill>
                  <a:srgbClr val="3333FF"/>
                </a:solidFill>
              </a:rPr>
              <a:t>游戏</a:t>
            </a:r>
            <a:r>
              <a:rPr lang="zh-CN" altLang="en-US" sz="2400" dirty="0"/>
              <a:t>：意味着我们在一种需要交互的情境中，交互通常会涉及一个或多个角色</a:t>
            </a:r>
            <a:endParaRPr lang="en-US" altLang="zh-CN" sz="2400" dirty="0"/>
          </a:p>
          <a:p>
            <a:pPr lvl="1"/>
            <a:r>
              <a:rPr lang="zh-CN" altLang="en-US" sz="2400" b="1" dirty="0">
                <a:solidFill>
                  <a:srgbClr val="3333FF"/>
                </a:solidFill>
              </a:rPr>
              <a:t>有限</a:t>
            </a:r>
            <a:r>
              <a:rPr lang="zh-CN" altLang="en-US" sz="2400" dirty="0"/>
              <a:t>：表明在任意时间点，角色之间存在的交互方式都是有限的</a:t>
            </a:r>
            <a:endParaRPr lang="en-US" altLang="zh-CN" sz="2400" dirty="0"/>
          </a:p>
          <a:p>
            <a:pPr lvl="1"/>
            <a:r>
              <a:rPr lang="zh-CN" altLang="en-US" sz="2400" b="1" dirty="0">
                <a:solidFill>
                  <a:srgbClr val="3333FF"/>
                </a:solidFill>
              </a:rPr>
              <a:t>双人</a:t>
            </a:r>
            <a:r>
              <a:rPr lang="zh-CN" altLang="en-US" sz="2400" dirty="0"/>
              <a:t>：游戏中只有两个角色</a:t>
            </a:r>
            <a:endParaRPr lang="en-US" altLang="zh-CN" sz="2400" dirty="0"/>
          </a:p>
          <a:p>
            <a:pPr lvl="1"/>
            <a:r>
              <a:rPr lang="zh-CN" altLang="en-US" sz="2400" b="1" dirty="0">
                <a:solidFill>
                  <a:srgbClr val="3333FF"/>
                </a:solidFill>
              </a:rPr>
              <a:t>顺序</a:t>
            </a:r>
            <a:r>
              <a:rPr lang="zh-CN" altLang="en-US" sz="2400" dirty="0"/>
              <a:t>：玩家依次交替进行他们的动作</a:t>
            </a:r>
            <a:endParaRPr lang="en-US" altLang="zh-CN" sz="2400" dirty="0"/>
          </a:p>
          <a:p>
            <a:pPr lvl="1"/>
            <a:r>
              <a:rPr lang="zh-CN" altLang="en-US" sz="2400" b="1" dirty="0">
                <a:solidFill>
                  <a:srgbClr val="3333FF"/>
                </a:solidFill>
              </a:rPr>
              <a:t>零和</a:t>
            </a:r>
            <a:r>
              <a:rPr lang="zh-CN" altLang="en-US" sz="2400" dirty="0"/>
              <a:t>：参与游戏的两方有完全相反的目标，即，游戏的任意结束状态双方的收益之和等于零</a:t>
            </a:r>
          </a:p>
          <a:p>
            <a:r>
              <a:rPr lang="en-US" altLang="zh-CN" sz="2400" dirty="0"/>
              <a:t> </a:t>
            </a:r>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MCTS</a:t>
            </a:r>
            <a:r>
              <a:rPr lang="zh-CN" altLang="en-US" sz="3600" b="1" dirty="0">
                <a:latin typeface="+mj-ea"/>
              </a:rPr>
              <a:t>举例</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50</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stretch>
            <a:fillRect/>
          </a:stretch>
        </p:blipFill>
        <p:spPr>
          <a:xfrm>
            <a:off x="299315" y="2346446"/>
            <a:ext cx="5280660" cy="3794760"/>
          </a:xfrm>
          <a:prstGeom prst="rect">
            <a:avLst/>
          </a:prstGeom>
        </p:spPr>
      </p:pic>
      <p:pic>
        <p:nvPicPr>
          <p:cNvPr id="11" name="图片 10"/>
          <p:cNvPicPr/>
          <p:nvPr/>
        </p:nvPicPr>
        <p:blipFill rotWithShape="1">
          <a:blip r:embed="rId5"/>
          <a:srcRect t="19483" b="10330"/>
          <a:stretch>
            <a:fillRect/>
          </a:stretch>
        </p:blipFill>
        <p:spPr>
          <a:xfrm>
            <a:off x="5973445" y="3282566"/>
            <a:ext cx="5274310" cy="16561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MCTS</a:t>
            </a:r>
            <a:r>
              <a:rPr lang="zh-CN" altLang="en-US" sz="3600" b="1" dirty="0">
                <a:latin typeface="+mj-ea"/>
              </a:rPr>
              <a:t>举例</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51</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rotWithShape="1">
          <a:blip r:embed="rId4"/>
          <a:srcRect t="8255" b="3344"/>
          <a:stretch>
            <a:fillRect/>
          </a:stretch>
        </p:blipFill>
        <p:spPr>
          <a:xfrm>
            <a:off x="299315" y="2506797"/>
            <a:ext cx="5715000" cy="2791982"/>
          </a:xfrm>
          <a:prstGeom prst="rect">
            <a:avLst/>
          </a:prstGeom>
        </p:spPr>
      </p:pic>
      <p:pic>
        <p:nvPicPr>
          <p:cNvPr id="11" name="图片 10"/>
          <p:cNvPicPr/>
          <p:nvPr/>
        </p:nvPicPr>
        <p:blipFill>
          <a:blip r:embed="rId5"/>
          <a:stretch>
            <a:fillRect/>
          </a:stretch>
        </p:blipFill>
        <p:spPr>
          <a:xfrm>
            <a:off x="5692140" y="2034354"/>
            <a:ext cx="5661660" cy="30708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ea typeface="+mj-ea"/>
              </a:rPr>
              <a:t>MCTS</a:t>
            </a:r>
            <a:r>
              <a:rPr lang="zh-CN" altLang="en-US" sz="3600" b="1" dirty="0">
                <a:latin typeface="+mj-ea"/>
                <a:ea typeface="+mj-ea"/>
              </a:rPr>
              <a:t>关键问题</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52</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99315" y="2104247"/>
            <a:ext cx="9743089" cy="4386778"/>
          </a:xfrm>
          <a:prstGeom prst="rect">
            <a:avLst/>
          </a:prstGeom>
        </p:spPr>
        <p:txBody>
          <a:bodyPr wrap="square">
            <a:spAutoFit/>
          </a:bodyPr>
          <a:lstStyle/>
          <a:p>
            <a:pPr marL="914400" lvl="1" indent="-457200">
              <a:lnSpc>
                <a:spcPct val="110000"/>
              </a:lnSpc>
              <a:buFont typeface="Arial" panose="020B0604020202020204" pitchFamily="34" charset="0"/>
              <a:buChar char="•"/>
              <a:defRPr/>
            </a:pPr>
            <a:r>
              <a:rPr lang="zh-CN" altLang="en-US" sz="3200" dirty="0"/>
              <a:t>什么是展开或未完全展开的博弈树？</a:t>
            </a:r>
          </a:p>
          <a:p>
            <a:pPr marL="914400" lvl="1" indent="-457200">
              <a:lnSpc>
                <a:spcPct val="110000"/>
              </a:lnSpc>
              <a:buFont typeface="Arial" panose="020B0604020202020204" pitchFamily="34" charset="0"/>
              <a:buChar char="•"/>
              <a:defRPr/>
            </a:pPr>
            <a:r>
              <a:rPr lang="zh-CN" altLang="en-US" sz="3200" dirty="0"/>
              <a:t>在搜索过程中，向下遍历是什么意思？如何选择访问的下一个子节点？</a:t>
            </a:r>
          </a:p>
          <a:p>
            <a:pPr marL="914400" lvl="1" indent="-457200">
              <a:lnSpc>
                <a:spcPct val="110000"/>
              </a:lnSpc>
              <a:buFont typeface="Arial" panose="020B0604020202020204" pitchFamily="34" charset="0"/>
              <a:buChar char="•"/>
              <a:defRPr/>
            </a:pPr>
            <a:r>
              <a:rPr lang="zh-CN" altLang="en-US" sz="3200" dirty="0"/>
              <a:t>什么是模拟？</a:t>
            </a:r>
          </a:p>
          <a:p>
            <a:pPr marL="914400" lvl="1" indent="-457200">
              <a:lnSpc>
                <a:spcPct val="110000"/>
              </a:lnSpc>
              <a:buFont typeface="Arial" panose="020B0604020202020204" pitchFamily="34" charset="0"/>
              <a:buChar char="•"/>
              <a:defRPr/>
            </a:pPr>
            <a:r>
              <a:rPr lang="zh-CN" altLang="en-US" sz="3200" dirty="0"/>
              <a:t>什么是反向传播？</a:t>
            </a:r>
          </a:p>
          <a:p>
            <a:pPr marL="914400" lvl="1" indent="-457200">
              <a:lnSpc>
                <a:spcPct val="110000"/>
              </a:lnSpc>
              <a:buFont typeface="Arial" panose="020B0604020202020204" pitchFamily="34" charset="0"/>
              <a:buChar char="•"/>
              <a:defRPr/>
            </a:pPr>
            <a:r>
              <a:rPr lang="zh-CN" altLang="en-US" sz="3200" dirty="0"/>
              <a:t>反向传播回的统计数据是什么，在展开博弈树结点更新的是什么</a:t>
            </a:r>
            <a:r>
              <a:rPr lang="en-US" altLang="zh-CN" sz="3200" dirty="0"/>
              <a:t>?</a:t>
            </a:r>
          </a:p>
          <a:p>
            <a:pPr marL="914400" lvl="1" indent="-457200">
              <a:lnSpc>
                <a:spcPct val="110000"/>
              </a:lnSpc>
              <a:buFont typeface="Arial" panose="020B0604020202020204" pitchFamily="34" charset="0"/>
              <a:buChar char="•"/>
              <a:defRPr/>
            </a:pPr>
            <a:r>
              <a:rPr lang="zh-CN" altLang="en-US" sz="3200" dirty="0"/>
              <a:t>最后的行动策略到底是如何选择的？</a:t>
            </a:r>
          </a:p>
        </p:txBody>
      </p:sp>
      <p:pic>
        <p:nvPicPr>
          <p:cNvPr id="4" name="图片 3"/>
          <p:cNvPicPr>
            <a:picLocks noChangeAspect="1"/>
          </p:cNvPicPr>
          <p:nvPr/>
        </p:nvPicPr>
        <p:blipFill>
          <a:blip r:embed="rId4"/>
          <a:stretch>
            <a:fillRect/>
          </a:stretch>
        </p:blipFill>
        <p:spPr>
          <a:xfrm>
            <a:off x="9561480" y="136519"/>
            <a:ext cx="2419474" cy="23305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MCTS</a:t>
            </a:r>
            <a:r>
              <a:rPr lang="zh-CN" altLang="en-US" sz="3600" b="1" dirty="0">
                <a:latin typeface="+mj-ea"/>
              </a:rPr>
              <a:t>举例</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53</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pic>
        <p:nvPicPr>
          <p:cNvPr id="12" name="内容占位符 5"/>
          <p:cNvPicPr>
            <a:picLocks noGrp="1" noChangeAspect="1"/>
          </p:cNvPicPr>
          <p:nvPr>
            <p:ph idx="1"/>
          </p:nvPr>
        </p:nvPicPr>
        <p:blipFill rotWithShape="1">
          <a:blip r:embed="rId4"/>
          <a:srcRect l="3146" t="31089" b="9046"/>
          <a:stretch>
            <a:fillRect/>
          </a:stretch>
        </p:blipFill>
        <p:spPr>
          <a:xfrm>
            <a:off x="1169042" y="2100286"/>
            <a:ext cx="10184757" cy="3582884"/>
          </a:xfrm>
          <a:prstGeom prst="rect">
            <a:avLst/>
          </a:prstGeom>
        </p:spPr>
      </p:pic>
      <p:sp>
        <p:nvSpPr>
          <p:cNvPr id="13" name="标题 1"/>
          <p:cNvSpPr>
            <a:spLocks noGrp="1"/>
          </p:cNvSpPr>
          <p:nvPr>
            <p:ph type="title"/>
          </p:nvPr>
        </p:nvSpPr>
        <p:spPr>
          <a:xfrm>
            <a:off x="1151621" y="5447391"/>
            <a:ext cx="6791640" cy="1325563"/>
          </a:xfrm>
        </p:spPr>
        <p:txBody>
          <a:bodyPr>
            <a:normAutofit/>
          </a:bodyPr>
          <a:lstStyle/>
          <a:p>
            <a:r>
              <a:rPr lang="zh-CN" altLang="en-US" sz="2800" dirty="0"/>
              <a:t>五子棋自动对弈</a:t>
            </a:r>
            <a:r>
              <a:rPr lang="en-US" altLang="zh-CN" sz="2800" dirty="0"/>
              <a:t>de</a:t>
            </a:r>
            <a:r>
              <a:rPr lang="zh-CN" altLang="en-US" sz="2800" dirty="0"/>
              <a:t>搜索过程</a:t>
            </a:r>
          </a:p>
        </p:txBody>
      </p:sp>
      <p:sp>
        <p:nvSpPr>
          <p:cNvPr id="3" name="矩形 2"/>
          <p:cNvSpPr/>
          <p:nvPr/>
        </p:nvSpPr>
        <p:spPr>
          <a:xfrm>
            <a:off x="8699820" y="5890930"/>
            <a:ext cx="3302269" cy="830997"/>
          </a:xfrm>
          <a:prstGeom prst="rect">
            <a:avLst/>
          </a:prstGeom>
        </p:spPr>
        <p:txBody>
          <a:bodyPr wrap="square">
            <a:spAutoFit/>
          </a:bodyPr>
          <a:lstStyle/>
          <a:p>
            <a:pPr lvl="1"/>
            <a:r>
              <a:rPr lang="zh-CN" altLang="zh-CN" sz="2400" dirty="0"/>
              <a:t>强化学习做决策</a:t>
            </a:r>
          </a:p>
          <a:p>
            <a:pPr lvl="1"/>
            <a:r>
              <a:rPr lang="zh-CN" altLang="zh-CN" sz="2400" dirty="0"/>
              <a:t>蒙特卡洛做搜索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622654" y="2063920"/>
            <a:ext cx="10570943" cy="646329"/>
          </a:xfrm>
          <a:prstGeom prst="rect">
            <a:avLst/>
          </a:prstGeom>
        </p:spPr>
        <p:txBody>
          <a:bodyPr wrap="square" lIns="91436" tIns="45719" rIns="91436" bIns="45719">
            <a:spAutoFit/>
          </a:bodyPr>
          <a:lstStyle/>
          <a:p>
            <a:r>
              <a:rPr lang="zh-CN" altLang="en-US" sz="3600" b="1" dirty="0">
                <a:latin typeface="+mj-ea"/>
              </a:rPr>
              <a:t>算力</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54</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1742053" y="903441"/>
            <a:ext cx="7885634" cy="1147381"/>
          </a:xfrm>
          <a:prstGeom prst="rect">
            <a:avLst/>
          </a:prstGeom>
        </p:spPr>
      </p:pic>
      <p:sp>
        <p:nvSpPr>
          <p:cNvPr id="8" name="内容占位符 7"/>
          <p:cNvSpPr>
            <a:spLocks noGrp="1"/>
          </p:cNvSpPr>
          <p:nvPr>
            <p:ph idx="1"/>
          </p:nvPr>
        </p:nvSpPr>
        <p:spPr>
          <a:xfrm>
            <a:off x="758910" y="5546850"/>
            <a:ext cx="10515600" cy="1056324"/>
          </a:xfrm>
        </p:spPr>
        <p:txBody>
          <a:bodyPr/>
          <a:lstStyle/>
          <a:p>
            <a:r>
              <a:rPr lang="en-US" altLang="zh-CN" dirty="0"/>
              <a:t>AlphaGo</a:t>
            </a:r>
            <a:r>
              <a:rPr lang="zh-CN" altLang="en-US" dirty="0"/>
              <a:t>在围棋中击败李世石</a:t>
            </a:r>
            <a:r>
              <a:rPr lang="en-US" altLang="zh-CN" dirty="0"/>
              <a:t>(Lee Sedol)</a:t>
            </a:r>
            <a:r>
              <a:rPr lang="zh-CN" altLang="en-US" dirty="0"/>
              <a:t>，需要训练</a:t>
            </a:r>
            <a:r>
              <a:rPr lang="en-US" altLang="zh-CN" dirty="0"/>
              <a:t>1,920</a:t>
            </a:r>
            <a:r>
              <a:rPr lang="zh-CN" altLang="en-US" dirty="0"/>
              <a:t>个</a:t>
            </a:r>
            <a:r>
              <a:rPr lang="en-US" altLang="zh-CN" dirty="0" err="1"/>
              <a:t>cpu</a:t>
            </a:r>
            <a:r>
              <a:rPr lang="zh-CN" altLang="en-US" dirty="0"/>
              <a:t>和</a:t>
            </a:r>
            <a:r>
              <a:rPr lang="en-US" altLang="zh-CN" dirty="0"/>
              <a:t>280</a:t>
            </a:r>
            <a:r>
              <a:rPr lang="zh-CN" altLang="en-US" dirty="0"/>
              <a:t>个</a:t>
            </a:r>
            <a:r>
              <a:rPr lang="en-US" altLang="zh-CN" dirty="0" err="1"/>
              <a:t>gpu</a:t>
            </a:r>
            <a:r>
              <a:rPr lang="zh-CN" altLang="en-US" dirty="0"/>
              <a:t>，用电成本约为</a:t>
            </a:r>
            <a:r>
              <a:rPr lang="en-US" altLang="zh-CN" dirty="0"/>
              <a:t>3,000</a:t>
            </a:r>
            <a:r>
              <a:rPr lang="zh-CN" altLang="en-US" dirty="0"/>
              <a:t>美元。</a:t>
            </a:r>
          </a:p>
          <a:p>
            <a:endParaRPr lang="zh-CN" altLang="en-US" dirty="0"/>
          </a:p>
        </p:txBody>
      </p:sp>
      <p:pic>
        <p:nvPicPr>
          <p:cNvPr id="17" name="图片 16"/>
          <p:cNvPicPr/>
          <p:nvPr/>
        </p:nvPicPr>
        <p:blipFill>
          <a:blip r:embed="rId5"/>
          <a:stretch>
            <a:fillRect/>
          </a:stretch>
        </p:blipFill>
        <p:spPr>
          <a:xfrm>
            <a:off x="2370992" y="1912320"/>
            <a:ext cx="6441538" cy="2548536"/>
          </a:xfrm>
          <a:prstGeom prst="rect">
            <a:avLst/>
          </a:prstGeom>
        </p:spPr>
      </p:pic>
      <p:pic>
        <p:nvPicPr>
          <p:cNvPr id="18" name="图片 17"/>
          <p:cNvPicPr/>
          <p:nvPr/>
        </p:nvPicPr>
        <p:blipFill rotWithShape="1">
          <a:blip r:embed="rId6"/>
          <a:srcRect r="28527" b="7790"/>
          <a:stretch>
            <a:fillRect/>
          </a:stretch>
        </p:blipFill>
        <p:spPr>
          <a:xfrm>
            <a:off x="758910" y="4627236"/>
            <a:ext cx="10298430" cy="7532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904415" y="179356"/>
            <a:ext cx="2031317" cy="646329"/>
          </a:xfrm>
          <a:prstGeom prst="rect">
            <a:avLst/>
          </a:prstGeom>
          <a:noFill/>
        </p:spPr>
        <p:txBody>
          <a:bodyPr wrap="none" lIns="91436" tIns="45719" rIns="91436" bIns="45719" rtlCol="0">
            <a:spAutoFit/>
          </a:bodyPr>
          <a:lstStyle/>
          <a:p>
            <a:r>
              <a:rPr lang="zh-CN" altLang="en-US" sz="3600" b="1" dirty="0">
                <a:latin typeface="+mj-ea"/>
                <a:ea typeface="+mj-ea"/>
              </a:rPr>
              <a:t>本讲小结</a:t>
            </a:r>
            <a:endParaRPr lang="zh-CN" altLang="en-US" sz="3600" spc="600" dirty="0">
              <a:solidFill>
                <a:schemeClr val="tx2"/>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888F8D02-9041-4C59-BC62-13DE0E5C6713}" type="slidenum">
              <a:rPr lang="zh-CN" altLang="en-US" smtClean="0"/>
              <a:t>55</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53521" y="847464"/>
            <a:ext cx="11153669" cy="6063198"/>
          </a:xfrm>
          <a:prstGeom prst="rect">
            <a:avLst/>
          </a:prstGeom>
        </p:spPr>
        <p:txBody>
          <a:bodyPr wrap="square">
            <a:spAutoFit/>
          </a:bodyPr>
          <a:lstStyle/>
          <a:p>
            <a:pPr>
              <a:lnSpc>
                <a:spcPct val="150000"/>
              </a:lnSpc>
            </a:pPr>
            <a:r>
              <a:rPr lang="en-US" altLang="zh-CN" sz="2000" dirty="0"/>
              <a:t>1</a:t>
            </a:r>
            <a:r>
              <a:rPr lang="zh-CN" altLang="en-US" sz="2000" dirty="0"/>
              <a:t>）博弈特征</a:t>
            </a:r>
            <a:endParaRPr lang="en-US" altLang="zh-CN" sz="2000" dirty="0"/>
          </a:p>
          <a:p>
            <a:pPr>
              <a:lnSpc>
                <a:spcPct val="150000"/>
              </a:lnSpc>
            </a:pPr>
            <a:r>
              <a:rPr lang="zh-CN" altLang="en-US" sz="2000" dirty="0"/>
              <a:t>“双人有限</a:t>
            </a:r>
            <a:r>
              <a:rPr lang="zh-CN" altLang="en-US" sz="2000" b="1" dirty="0">
                <a:solidFill>
                  <a:srgbClr val="FF0000"/>
                </a:solidFill>
              </a:rPr>
              <a:t>零和</a:t>
            </a:r>
            <a:r>
              <a:rPr lang="zh-CN" altLang="en-US" sz="2000" dirty="0"/>
              <a:t>顺序游戏</a:t>
            </a:r>
            <a:r>
              <a:rPr lang="en-US" altLang="zh-CN" sz="2000" dirty="0"/>
              <a:t>”,</a:t>
            </a:r>
            <a:r>
              <a:rPr lang="zh-CN" altLang="en-US" sz="2000" dirty="0"/>
              <a:t> 状态空间搜索，动态，预估对方</a:t>
            </a:r>
            <a:endParaRPr lang="en-US" altLang="zh-CN" sz="2000" dirty="0"/>
          </a:p>
          <a:p>
            <a:pPr>
              <a:lnSpc>
                <a:spcPct val="150000"/>
              </a:lnSpc>
            </a:pPr>
            <a:r>
              <a:rPr lang="en-US" altLang="zh-CN" sz="2000" dirty="0"/>
              <a:t>2</a:t>
            </a:r>
            <a:r>
              <a:rPr lang="zh-CN" altLang="en-US" sz="2000" dirty="0"/>
              <a:t>）极大极小算法：宽度优先搜索</a:t>
            </a:r>
            <a:endParaRPr lang="en-US" altLang="zh-CN" sz="2000" dirty="0"/>
          </a:p>
          <a:p>
            <a:pPr marL="971550" lvl="1" indent="-514350">
              <a:lnSpc>
                <a:spcPct val="150000"/>
              </a:lnSpc>
              <a:buFont typeface="Arial" panose="020B0604020202020204" pitchFamily="34" charset="0"/>
              <a:buChar char="•"/>
            </a:pPr>
            <a:r>
              <a:rPr lang="en-US" altLang="zh-CN" sz="2000" dirty="0"/>
              <a:t>MAX</a:t>
            </a:r>
            <a:r>
              <a:rPr lang="zh-CN" altLang="en-US" sz="2000" dirty="0"/>
              <a:t>方、</a:t>
            </a:r>
            <a:r>
              <a:rPr lang="en-US" altLang="zh-CN" sz="2000" dirty="0"/>
              <a:t>MIN</a:t>
            </a:r>
            <a:r>
              <a:rPr lang="zh-CN" altLang="en-US" sz="2000" dirty="0"/>
              <a:t>方；</a:t>
            </a:r>
            <a:r>
              <a:rPr lang="en-US" altLang="zh-CN" sz="2000" dirty="0"/>
              <a:t>MINMAX</a:t>
            </a:r>
            <a:r>
              <a:rPr lang="zh-CN" altLang="en-US" sz="2000" dirty="0"/>
              <a:t>的基本思想</a:t>
            </a:r>
            <a:endParaRPr lang="en-US" altLang="zh-CN" sz="2000" dirty="0"/>
          </a:p>
          <a:p>
            <a:pPr marL="971550" lvl="1" indent="-514350">
              <a:lnSpc>
                <a:spcPct val="150000"/>
              </a:lnSpc>
              <a:buFont typeface="Arial" panose="020B0604020202020204" pitchFamily="34" charset="0"/>
              <a:buChar char="•"/>
            </a:pPr>
            <a:r>
              <a:rPr lang="zh-CN" altLang="en-US" sz="2000" dirty="0"/>
              <a:t>过程</a:t>
            </a:r>
            <a:r>
              <a:rPr lang="zh-CN" altLang="en-US" sz="2000" b="1" dirty="0"/>
              <a:t>：</a:t>
            </a:r>
            <a:r>
              <a:rPr lang="zh-CN" altLang="en-US" sz="2000" dirty="0"/>
              <a:t>宽度优先法生成规定深度的全部博弈树，然后对其所有端节点计算其静态</a:t>
            </a:r>
            <a:r>
              <a:rPr lang="zh-CN" altLang="en-US" sz="2000" dirty="0">
                <a:solidFill>
                  <a:srgbClr val="FF0000"/>
                </a:solidFill>
              </a:rPr>
              <a:t>估计</a:t>
            </a:r>
            <a:r>
              <a:rPr lang="zh-CN" altLang="en-US" sz="2000" dirty="0"/>
              <a:t>函数值</a:t>
            </a:r>
            <a:r>
              <a:rPr lang="en-US" altLang="zh-CN" sz="2000" dirty="0"/>
              <a:t>;</a:t>
            </a:r>
            <a:r>
              <a:rPr lang="zh-CN" altLang="en-US" sz="2000" dirty="0"/>
              <a:t>从底向上逐级求非终结点的倒推估计值，至初始节点的倒推值</a:t>
            </a:r>
            <a:r>
              <a:rPr lang="en-US" altLang="zh-CN" sz="2000" dirty="0"/>
              <a:t>f(s)</a:t>
            </a:r>
            <a:r>
              <a:rPr lang="zh-CN" altLang="en-US" sz="2000" dirty="0"/>
              <a:t>为止，标记走步。</a:t>
            </a:r>
            <a:endParaRPr lang="en-US" altLang="zh-CN" sz="2000" dirty="0"/>
          </a:p>
          <a:p>
            <a:pPr>
              <a:lnSpc>
                <a:spcPct val="150000"/>
              </a:lnSpc>
            </a:pPr>
            <a:r>
              <a:rPr lang="en-US" altLang="zh-CN" sz="2000" dirty="0"/>
              <a:t>3</a:t>
            </a:r>
            <a:r>
              <a:rPr lang="zh-CN" altLang="en-US" sz="2000" dirty="0"/>
              <a:t>）</a:t>
            </a:r>
            <a:r>
              <a:rPr lang="en-US" altLang="zh-CN" sz="2000" i="1" dirty="0"/>
              <a:t>α-β</a:t>
            </a:r>
            <a:r>
              <a:rPr lang="zh-CN" altLang="en-US" sz="2000" dirty="0"/>
              <a:t>剪枝算法：有限深度优先搜索</a:t>
            </a:r>
            <a:endParaRPr lang="en-US" altLang="zh-CN" sz="2000" dirty="0"/>
          </a:p>
          <a:p>
            <a:pPr marL="971550" lvl="1" indent="-514350">
              <a:lnSpc>
                <a:spcPct val="150000"/>
              </a:lnSpc>
              <a:buFont typeface="Arial" panose="020B0604020202020204" pitchFamily="34" charset="0"/>
              <a:buChar char="•"/>
            </a:pPr>
            <a:r>
              <a:rPr lang="zh-CN" altLang="en-US" sz="2000" dirty="0"/>
              <a:t>极大层的这个下界值为</a:t>
            </a:r>
            <a:r>
              <a:rPr lang="en-US" altLang="zh-CN" sz="2000" dirty="0"/>
              <a:t>α</a:t>
            </a:r>
            <a:r>
              <a:rPr lang="zh-CN" altLang="en-US" sz="2000" dirty="0"/>
              <a:t>、极小层的这个上界值为</a:t>
            </a:r>
            <a:r>
              <a:rPr lang="en-US" altLang="zh-CN" sz="2000" dirty="0"/>
              <a:t>β</a:t>
            </a:r>
          </a:p>
          <a:p>
            <a:pPr marL="971550" lvl="1" indent="-514350">
              <a:lnSpc>
                <a:spcPct val="150000"/>
              </a:lnSpc>
              <a:buFont typeface="Arial" panose="020B0604020202020204" pitchFamily="34" charset="0"/>
              <a:buChar char="•"/>
            </a:pPr>
            <a:r>
              <a:rPr lang="en-US" altLang="zh-CN" sz="2000" i="1" dirty="0"/>
              <a:t>α</a:t>
            </a:r>
            <a:r>
              <a:rPr lang="zh-CN" altLang="en-US" sz="2000" dirty="0"/>
              <a:t>剪枝：</a:t>
            </a:r>
            <a:r>
              <a:rPr lang="en-US" altLang="zh-CN" sz="2000" i="1" dirty="0"/>
              <a:t>α</a:t>
            </a:r>
            <a:r>
              <a:rPr lang="zh-CN" altLang="en-US" sz="2000" dirty="0"/>
              <a:t>（先辈层）≥</a:t>
            </a:r>
            <a:r>
              <a:rPr lang="en-US" altLang="zh-CN" sz="2000" i="1" dirty="0"/>
              <a:t>β</a:t>
            </a:r>
            <a:r>
              <a:rPr lang="zh-CN" altLang="en-US" sz="2000" dirty="0"/>
              <a:t>（后继层），则可中止该极小值层中这个节点以下的搜索</a:t>
            </a:r>
            <a:endParaRPr lang="en-US" altLang="zh-CN" sz="2000" dirty="0"/>
          </a:p>
          <a:p>
            <a:pPr marL="971550" lvl="1" indent="-514350">
              <a:lnSpc>
                <a:spcPct val="150000"/>
              </a:lnSpc>
              <a:buFont typeface="Arial" panose="020B0604020202020204" pitchFamily="34" charset="0"/>
              <a:buChar char="•"/>
            </a:pPr>
            <a:r>
              <a:rPr lang="en-US" altLang="zh-CN" sz="2000" i="1" dirty="0"/>
              <a:t>β</a:t>
            </a:r>
            <a:r>
              <a:rPr lang="zh-CN" altLang="en-US" sz="2000" dirty="0"/>
              <a:t>剪枝：</a:t>
            </a:r>
            <a:r>
              <a:rPr lang="en-US" altLang="zh-CN" sz="2000" i="1" dirty="0"/>
              <a:t> α</a:t>
            </a:r>
            <a:r>
              <a:rPr lang="zh-CN" altLang="en-US" sz="2000" dirty="0"/>
              <a:t>（后继层）≥</a:t>
            </a:r>
            <a:r>
              <a:rPr lang="en-US" altLang="zh-CN" sz="2000" i="1" dirty="0"/>
              <a:t>β</a:t>
            </a:r>
            <a:r>
              <a:rPr lang="zh-CN" altLang="en-US" sz="2000" dirty="0"/>
              <a:t>（先辈层），则可中止该极大值层中这个节点以下的搜索</a:t>
            </a:r>
            <a:endParaRPr lang="en-US" altLang="zh-CN" sz="2000" dirty="0"/>
          </a:p>
          <a:p>
            <a:pPr>
              <a:lnSpc>
                <a:spcPct val="150000"/>
              </a:lnSpc>
            </a:pPr>
            <a:r>
              <a:rPr lang="en-US" altLang="zh-CN" sz="2000" dirty="0"/>
              <a:t>4</a:t>
            </a:r>
            <a:r>
              <a:rPr lang="zh-CN" altLang="en-US" sz="2000" dirty="0"/>
              <a:t>）蒙特卡洛树算法</a:t>
            </a:r>
            <a:endParaRPr lang="en-US" altLang="zh-CN" sz="2000" dirty="0"/>
          </a:p>
          <a:p>
            <a:r>
              <a:rPr lang="en-US" altLang="zh-CN" dirty="0"/>
              <a:t>       ALPHAGO</a:t>
            </a:r>
            <a:r>
              <a:rPr lang="zh-CN" altLang="en-US" dirty="0"/>
              <a:t>、</a:t>
            </a:r>
            <a:r>
              <a:rPr lang="zh-CN" altLang="zh-CN" dirty="0"/>
              <a:t>五子棋类似，只是规模</a:t>
            </a:r>
            <a:r>
              <a:rPr lang="zh-CN" altLang="en-US" dirty="0"/>
              <a:t>不同；</a:t>
            </a:r>
            <a:r>
              <a:rPr lang="zh-CN" altLang="zh-CN" dirty="0"/>
              <a:t>强化学习做决策</a:t>
            </a:r>
            <a:r>
              <a:rPr lang="zh-CN" altLang="en-US" dirty="0"/>
              <a:t>、</a:t>
            </a:r>
            <a:r>
              <a:rPr lang="zh-CN" altLang="zh-CN" dirty="0"/>
              <a:t>蒙特卡洛做搜索</a:t>
            </a:r>
            <a:endParaRPr lang="en-US" altLang="zh-CN" dirty="0"/>
          </a:p>
          <a:p>
            <a:r>
              <a:rPr lang="en-US" altLang="zh-CN" sz="2000" dirty="0"/>
              <a:t>5)  </a:t>
            </a:r>
            <a:r>
              <a:rPr lang="zh-CN" altLang="en-US" sz="2000" dirty="0"/>
              <a:t>算力 </a:t>
            </a:r>
            <a:endParaRPr lang="en-US" altLang="zh-CN" dirty="0"/>
          </a:p>
          <a:p>
            <a:r>
              <a:rPr lang="en-US" altLang="zh-CN" dirty="0"/>
              <a:t>       </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5.1 </a:t>
            </a:r>
            <a:r>
              <a:rPr lang="zh-CN" altLang="en-US" sz="3600" b="1" dirty="0">
                <a:latin typeface="+mj-ea"/>
              </a:rPr>
              <a:t>概述</a:t>
            </a:r>
            <a:endParaRPr lang="en-US" altLang="zh-CN" sz="3600" b="1" dirty="0">
              <a:latin typeface="+mj-ea"/>
              <a:ea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6</a:t>
            </a:fld>
            <a:endParaRPr lang="zh-CN" altLang="en-US"/>
          </a:p>
        </p:txBody>
      </p:sp>
      <p:sp>
        <p:nvSpPr>
          <p:cNvPr id="3" name="矩形 2"/>
          <p:cNvSpPr/>
          <p:nvPr/>
        </p:nvSpPr>
        <p:spPr>
          <a:xfrm>
            <a:off x="236479" y="2210041"/>
            <a:ext cx="10761599" cy="3405484"/>
          </a:xfrm>
          <a:prstGeom prst="rect">
            <a:avLst/>
          </a:prstGeom>
        </p:spPr>
        <p:txBody>
          <a:bodyPr wrap="square">
            <a:spAutoFit/>
          </a:bodyPr>
          <a:lstStyle/>
          <a:p>
            <a:pPr>
              <a:lnSpc>
                <a:spcPct val="130000"/>
              </a:lnSpc>
            </a:pPr>
            <a:r>
              <a:rPr lang="zh-CN" altLang="en-US" sz="2400" dirty="0"/>
              <a:t>    博弈问题常与对策问题联系在一起。对策论（</a:t>
            </a:r>
            <a:r>
              <a:rPr lang="en-US" altLang="zh-CN" sz="2400" b="1" dirty="0"/>
              <a:t>Game Theory</a:t>
            </a:r>
            <a:r>
              <a:rPr lang="zh-CN" altLang="en-US" sz="2400" dirty="0"/>
              <a:t>）用数字方法研究对策问题。一般将对策问题分为</a:t>
            </a:r>
            <a:r>
              <a:rPr lang="zh-CN" altLang="en-US" sz="2400" b="1" dirty="0"/>
              <a:t>零和</a:t>
            </a:r>
            <a:r>
              <a:rPr lang="zh-CN" altLang="en-US" sz="2400" dirty="0"/>
              <a:t>对策和</a:t>
            </a:r>
            <a:r>
              <a:rPr lang="zh-CN" altLang="en-US" sz="2400" b="1" dirty="0"/>
              <a:t>非零和</a:t>
            </a:r>
            <a:r>
              <a:rPr lang="zh-CN" altLang="en-US" sz="2400" dirty="0"/>
              <a:t>对策。</a:t>
            </a:r>
          </a:p>
          <a:p>
            <a:pPr>
              <a:lnSpc>
                <a:spcPct val="130000"/>
              </a:lnSpc>
            </a:pPr>
            <a:r>
              <a:rPr lang="zh-CN" altLang="en-US" sz="2400" dirty="0"/>
              <a:t>    最典型的</a:t>
            </a:r>
            <a:r>
              <a:rPr lang="zh-CN" altLang="en-US" sz="2400" b="1" dirty="0"/>
              <a:t>零和对策</a:t>
            </a:r>
            <a:r>
              <a:rPr lang="zh-CN" altLang="en-US" sz="2400" dirty="0"/>
              <a:t>问题：田忌赛马问题</a:t>
            </a:r>
            <a:endParaRPr lang="en-US" altLang="zh-CN" sz="2400" dirty="0"/>
          </a:p>
          <a:p>
            <a:pPr marL="914400" lvl="1" indent="-457200">
              <a:lnSpc>
                <a:spcPct val="130000"/>
              </a:lnSpc>
              <a:buFont typeface="Wingdings" panose="05000000000000000000" pitchFamily="2" charset="2"/>
              <a:buChar char="u"/>
            </a:pPr>
            <a:r>
              <a:rPr lang="zh-CN" altLang="en-US" sz="2400" dirty="0"/>
              <a:t>齐王与田忌都有上、中、下三匹马</a:t>
            </a:r>
            <a:endParaRPr lang="en-US" altLang="zh-CN" sz="2400" dirty="0"/>
          </a:p>
          <a:p>
            <a:pPr marL="914400" lvl="1" indent="-457200">
              <a:lnSpc>
                <a:spcPct val="130000"/>
              </a:lnSpc>
              <a:buFont typeface="Wingdings" panose="05000000000000000000" pitchFamily="2" charset="2"/>
              <a:buChar char="u"/>
            </a:pPr>
            <a:r>
              <a:rPr lang="zh-CN" altLang="en-US" sz="2400" dirty="0"/>
              <a:t>齐王的上马、中马、下马都比田忌相应的上马、中马、下马好</a:t>
            </a:r>
            <a:endParaRPr lang="en-US" altLang="zh-CN" sz="2400" dirty="0"/>
          </a:p>
          <a:p>
            <a:pPr marL="914400" lvl="1" indent="-457200">
              <a:lnSpc>
                <a:spcPct val="130000"/>
              </a:lnSpc>
              <a:buFont typeface="Wingdings" panose="05000000000000000000" pitchFamily="2" charset="2"/>
              <a:buChar char="u"/>
            </a:pPr>
            <a:r>
              <a:rPr lang="zh-CN" altLang="en-US" sz="2400" dirty="0"/>
              <a:t>田忌的上马比齐王的中马好，田忌的中马比齐王的下马好</a:t>
            </a:r>
            <a:endParaRPr lang="en-US" altLang="zh-CN" sz="2400" dirty="0"/>
          </a:p>
          <a:p>
            <a:pPr marL="914400" lvl="1" indent="-457200">
              <a:lnSpc>
                <a:spcPct val="130000"/>
              </a:lnSpc>
              <a:buFont typeface="Wingdings" panose="05000000000000000000" pitchFamily="2" charset="2"/>
              <a:buChar char="u"/>
            </a:pPr>
            <a:r>
              <a:rPr lang="zh-CN" altLang="en-US" sz="2400" dirty="0">
                <a:solidFill>
                  <a:srgbClr val="3333FF"/>
                </a:solidFill>
              </a:rPr>
              <a:t>田忌如何取胜？</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519" y="5174288"/>
            <a:ext cx="5791476" cy="1517512"/>
          </a:xfrm>
          <a:prstGeom prst="rect">
            <a:avLst/>
          </a:prstGeom>
          <a:noFill/>
          <a:ln w="28575">
            <a:solidFill>
              <a:srgbClr val="3333FF"/>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4" name="矩形 3"/>
          <p:cNvSpPr/>
          <p:nvPr/>
        </p:nvSpPr>
        <p:spPr>
          <a:xfrm>
            <a:off x="7089913" y="271049"/>
            <a:ext cx="4613393" cy="1938992"/>
          </a:xfrm>
          <a:prstGeom prst="rect">
            <a:avLst/>
          </a:prstGeom>
          <a:ln w="28575">
            <a:solidFill>
              <a:schemeClr val="bg1">
                <a:lumMod val="65000"/>
              </a:schemeClr>
            </a:solidFill>
            <a:prstDash val="sysDash"/>
          </a:ln>
        </p:spPr>
        <p:txBody>
          <a:bodyPr wrap="square">
            <a:spAutoFit/>
          </a:bodyPr>
          <a:lstStyle/>
          <a:p>
            <a:r>
              <a:rPr lang="zh-CN" altLang="en-US" sz="2400" dirty="0">
                <a:solidFill>
                  <a:srgbClr val="3333FF"/>
                </a:solidFill>
                <a:latin typeface="Arial" panose="020B0604020202020204" pitchFamily="34" charset="0"/>
              </a:rPr>
              <a:t>参与博弈的各方，在严格竞争下，一方的收益必然意味着另一方的损失，博弈各方的收益和损失相加总和永远为“零”，双方不存在合作的可能。</a:t>
            </a:r>
            <a:endParaRPr lang="zh-CN" altLang="en-US" sz="2400" dirty="0">
              <a:solidFill>
                <a:srgbClr val="3333F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5.1 </a:t>
            </a:r>
            <a:r>
              <a:rPr lang="zh-CN" altLang="en-US" sz="3600" b="1" dirty="0">
                <a:latin typeface="+mj-ea"/>
              </a:rPr>
              <a:t>概述</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7</a:t>
            </a:fld>
            <a:endParaRPr lang="zh-CN" altLang="en-US"/>
          </a:p>
        </p:txBody>
      </p:sp>
      <p:sp>
        <p:nvSpPr>
          <p:cNvPr id="3" name="矩形 2"/>
          <p:cNvSpPr/>
          <p:nvPr/>
        </p:nvSpPr>
        <p:spPr>
          <a:xfrm>
            <a:off x="478623" y="2222306"/>
            <a:ext cx="10356574" cy="4104393"/>
          </a:xfrm>
          <a:prstGeom prst="rect">
            <a:avLst/>
          </a:prstGeom>
        </p:spPr>
        <p:txBody>
          <a:bodyPr wrap="square">
            <a:spAutoFit/>
          </a:bodyPr>
          <a:lstStyle/>
          <a:p>
            <a:pPr algn="just">
              <a:lnSpc>
                <a:spcPct val="130000"/>
              </a:lnSpc>
            </a:pPr>
            <a:r>
              <a:rPr lang="zh-CN" altLang="en-US" sz="3200" dirty="0"/>
              <a:t>非零和对策的例子：囚犯难题</a:t>
            </a:r>
            <a:r>
              <a:rPr lang="zh-CN" altLang="en-US" sz="2800" dirty="0"/>
              <a:t>（</a:t>
            </a:r>
            <a:r>
              <a:rPr lang="en-US" altLang="zh-CN" sz="2800" dirty="0"/>
              <a:t>The prisoner dilemma</a:t>
            </a:r>
            <a:r>
              <a:rPr lang="zh-CN" altLang="en-US" sz="2800" dirty="0"/>
              <a:t>）</a:t>
            </a:r>
            <a:endParaRPr lang="en-US" altLang="zh-CN" sz="2800" dirty="0"/>
          </a:p>
          <a:p>
            <a:pPr algn="just">
              <a:lnSpc>
                <a:spcPct val="130000"/>
              </a:lnSpc>
            </a:pPr>
            <a:r>
              <a:rPr lang="zh-CN" altLang="en-US" sz="2800" dirty="0"/>
              <a:t>美国经济学家</a:t>
            </a:r>
            <a:r>
              <a:rPr lang="en-US" altLang="zh-CN" sz="2800" dirty="0"/>
              <a:t>Nash</a:t>
            </a:r>
            <a:r>
              <a:rPr lang="zh-CN" altLang="en-US" sz="2800" dirty="0"/>
              <a:t>将求解囚犯难题的方法用于解决经济模型中的问题，获得诺贝尔奖。</a:t>
            </a:r>
            <a:endParaRPr lang="en-US" altLang="zh-CN" sz="2800" dirty="0"/>
          </a:p>
          <a:p>
            <a:pPr marL="914400" lvl="1" indent="-457200" algn="just">
              <a:lnSpc>
                <a:spcPct val="130000"/>
              </a:lnSpc>
              <a:buFont typeface="Wingdings" panose="05000000000000000000" pitchFamily="2" charset="2"/>
              <a:buChar char="u"/>
            </a:pPr>
            <a:r>
              <a:rPr lang="zh-CN" altLang="en-US" sz="2800" dirty="0"/>
              <a:t>有两个嫌疑犯</a:t>
            </a:r>
            <a:r>
              <a:rPr lang="en-US" altLang="zh-CN" sz="2800" dirty="0"/>
              <a:t>A</a:t>
            </a:r>
            <a:r>
              <a:rPr lang="zh-CN" altLang="en-US" sz="2800" dirty="0"/>
              <a:t>和</a:t>
            </a:r>
            <a:r>
              <a:rPr lang="en-US" altLang="zh-CN" sz="2800" dirty="0"/>
              <a:t>B</a:t>
            </a:r>
            <a:r>
              <a:rPr lang="zh-CN" altLang="en-US" sz="2800" dirty="0"/>
              <a:t>，没有他们犯罪的确定的证据。</a:t>
            </a:r>
            <a:endParaRPr lang="en-US" altLang="zh-CN" sz="2800" dirty="0"/>
          </a:p>
          <a:p>
            <a:pPr marL="914400" lvl="1" indent="-457200" algn="just">
              <a:lnSpc>
                <a:spcPct val="130000"/>
              </a:lnSpc>
              <a:buFont typeface="Wingdings" panose="05000000000000000000" pitchFamily="2" charset="2"/>
              <a:buChar char="u"/>
            </a:pPr>
            <a:r>
              <a:rPr lang="zh-CN" altLang="en-US" sz="2800" dirty="0"/>
              <a:t>现对他们判刑的规则是：</a:t>
            </a:r>
            <a:endParaRPr lang="en-US" altLang="zh-CN" sz="2800" dirty="0"/>
          </a:p>
          <a:p>
            <a:pPr marL="914400" lvl="1" indent="-457200" algn="just">
              <a:lnSpc>
                <a:spcPct val="130000"/>
              </a:lnSpc>
              <a:buFont typeface="Wingdings" panose="05000000000000000000" pitchFamily="2" charset="2"/>
              <a:buChar char="u"/>
            </a:pPr>
            <a:r>
              <a:rPr lang="en-US" altLang="zh-CN" sz="2800" dirty="0">
                <a:solidFill>
                  <a:srgbClr val="3333FF"/>
                </a:solidFill>
              </a:rPr>
              <a:t>A</a:t>
            </a:r>
            <a:r>
              <a:rPr lang="zh-CN" altLang="en-US" sz="2800" dirty="0">
                <a:solidFill>
                  <a:srgbClr val="3333FF"/>
                </a:solidFill>
              </a:rPr>
              <a:t>、</a:t>
            </a:r>
            <a:r>
              <a:rPr lang="en-US" altLang="zh-CN" sz="2800" dirty="0">
                <a:solidFill>
                  <a:srgbClr val="3333FF"/>
                </a:solidFill>
              </a:rPr>
              <a:t>B</a:t>
            </a:r>
            <a:r>
              <a:rPr lang="zh-CN" altLang="en-US" sz="2800" dirty="0">
                <a:solidFill>
                  <a:srgbClr val="3333FF"/>
                </a:solidFill>
              </a:rPr>
              <a:t>如何决策？</a:t>
            </a:r>
          </a:p>
          <a:p>
            <a:pPr algn="just">
              <a:lnSpc>
                <a:spcPct val="130000"/>
              </a:lnSpc>
            </a:pPr>
            <a:endParaRPr lang="zh-CN" altLang="en-US" sz="3200" dirty="0"/>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737" y="4560650"/>
            <a:ext cx="5746640" cy="218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96000" y="155645"/>
            <a:ext cx="4421772" cy="1938992"/>
          </a:xfrm>
          <a:prstGeom prst="rect">
            <a:avLst/>
          </a:prstGeom>
          <a:ln w="28575">
            <a:solidFill>
              <a:schemeClr val="bg1">
                <a:lumMod val="65000"/>
              </a:schemeClr>
            </a:solidFill>
            <a:prstDash val="sysDash"/>
          </a:ln>
        </p:spPr>
        <p:txBody>
          <a:bodyPr wrap="square">
            <a:spAutoFit/>
          </a:bodyPr>
          <a:lstStyle/>
          <a:p>
            <a:r>
              <a:rPr lang="zh-CN" altLang="en-US" sz="2000" dirty="0">
                <a:solidFill>
                  <a:srgbClr val="3333FF"/>
                </a:solidFill>
                <a:latin typeface="Arial" panose="020B0604020202020204" pitchFamily="34" charset="0"/>
              </a:rPr>
              <a:t>非零和博弈是一种合作下的博弈，博弈中各方的收益或损失的总和不是零值，自己的所得并不与他人的损失的大小相等，即使伤害他人也可能“损人不利己”，博弈双方存在 “双赢”的可能，进而达成合作。</a:t>
            </a:r>
            <a:endParaRPr lang="zh-CN" altLang="en-US" sz="2000" dirty="0">
              <a:solidFill>
                <a:srgbClr val="3333F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5.1 </a:t>
            </a:r>
            <a:r>
              <a:rPr lang="zh-CN" altLang="en-US" sz="3600" b="1" dirty="0">
                <a:latin typeface="+mj-ea"/>
              </a:rPr>
              <a:t>概述</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8</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28720" y="1964692"/>
            <a:ext cx="10325080" cy="4659417"/>
          </a:xfrm>
          <a:prstGeom prst="rect">
            <a:avLst/>
          </a:prstGeom>
        </p:spPr>
        <p:txBody>
          <a:bodyPr wrap="square">
            <a:spAutoFit/>
          </a:bodyPr>
          <a:lstStyle/>
          <a:p>
            <a:pPr>
              <a:lnSpc>
                <a:spcPct val="130000"/>
              </a:lnSpc>
              <a:spcBef>
                <a:spcPts val="600"/>
              </a:spcBef>
            </a:pPr>
            <a:r>
              <a:rPr lang="zh-CN" altLang="en-US" sz="2800" dirty="0"/>
              <a:t>什么是</a:t>
            </a:r>
            <a:r>
              <a:rPr lang="zh-CN" altLang="zh-CN" sz="2800" dirty="0"/>
              <a:t>博弈搜索</a:t>
            </a:r>
            <a:r>
              <a:rPr lang="zh-CN" altLang="en-US" sz="2800" dirty="0"/>
              <a:t>？</a:t>
            </a:r>
            <a:endParaRPr lang="en-US" altLang="zh-CN" sz="2800" dirty="0"/>
          </a:p>
          <a:p>
            <a:pPr>
              <a:lnSpc>
                <a:spcPct val="130000"/>
              </a:lnSpc>
              <a:spcBef>
                <a:spcPts val="600"/>
              </a:spcBef>
            </a:pPr>
            <a:r>
              <a:rPr lang="en-US" altLang="zh-CN" sz="2800" dirty="0"/>
              <a:t>    </a:t>
            </a:r>
            <a:r>
              <a:rPr lang="zh-CN" altLang="zh-CN" sz="2800" dirty="0"/>
              <a:t>每一个角色在做出决策时，不仅要考虑到自己的立场，还要预测对手可能的反应，由此构成博弈状态空间，在其中进行搜索。</a:t>
            </a:r>
            <a:r>
              <a:rPr lang="zh-CN" altLang="en-US" sz="2800" dirty="0"/>
              <a:t>       </a:t>
            </a:r>
          </a:p>
          <a:p>
            <a:pPr>
              <a:lnSpc>
                <a:spcPct val="130000"/>
              </a:lnSpc>
              <a:spcBef>
                <a:spcPts val="600"/>
              </a:spcBef>
            </a:pPr>
            <a:r>
              <a:rPr lang="zh-CN" altLang="en-US" sz="1200" dirty="0"/>
              <a:t>      </a:t>
            </a:r>
            <a:endParaRPr lang="en-US" altLang="zh-CN" sz="1200" dirty="0"/>
          </a:p>
          <a:p>
            <a:pPr>
              <a:lnSpc>
                <a:spcPct val="130000"/>
              </a:lnSpc>
              <a:spcBef>
                <a:spcPts val="600"/>
              </a:spcBef>
            </a:pPr>
            <a:r>
              <a:rPr lang="zh-CN" altLang="en-US" sz="2800" dirty="0"/>
              <a:t>博弈问题对人的深层次的知识研究提出了严峻的挑战</a:t>
            </a:r>
            <a:r>
              <a:rPr lang="en-US" altLang="zh-CN" sz="2800" dirty="0"/>
              <a:t>:</a:t>
            </a:r>
          </a:p>
          <a:p>
            <a:pPr marL="971550" lvl="1" indent="-514350">
              <a:lnSpc>
                <a:spcPct val="130000"/>
              </a:lnSpc>
              <a:spcBef>
                <a:spcPts val="600"/>
              </a:spcBef>
              <a:buFont typeface="+mj-lt"/>
              <a:buAutoNum type="arabicPeriod"/>
            </a:pPr>
            <a:r>
              <a:rPr lang="zh-CN" altLang="en-US" sz="2800" dirty="0"/>
              <a:t>如何表示博弈问题的状态</a:t>
            </a:r>
            <a:endParaRPr lang="en-US" altLang="zh-CN" sz="2800" dirty="0"/>
          </a:p>
          <a:p>
            <a:pPr marL="971550" lvl="1" indent="-514350">
              <a:lnSpc>
                <a:spcPct val="130000"/>
              </a:lnSpc>
              <a:spcBef>
                <a:spcPts val="600"/>
              </a:spcBef>
              <a:buFont typeface="+mj-lt"/>
              <a:buAutoNum type="arabicPeriod"/>
            </a:pPr>
            <a:r>
              <a:rPr lang="zh-CN" altLang="en-US" sz="2800" dirty="0"/>
              <a:t>博弈过程和博弈取胜的知识</a:t>
            </a:r>
            <a:endParaRPr lang="en-US" altLang="zh-CN" sz="2800" dirty="0"/>
          </a:p>
          <a:p>
            <a:pPr>
              <a:lnSpc>
                <a:spcPct val="130000"/>
              </a:lnSpc>
              <a:spcBef>
                <a:spcPts val="600"/>
              </a:spcBef>
            </a:pPr>
            <a:r>
              <a:rPr lang="zh-CN" altLang="en-US" sz="2800" dirty="0"/>
              <a:t>这是目前人类仍在探讨之中的问题。</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694520" y="252862"/>
            <a:ext cx="84974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44" name="圆角矩形 43"/>
          <p:cNvSpPr/>
          <p:nvPr/>
        </p:nvSpPr>
        <p:spPr>
          <a:xfrm rot="10800000" flipV="1">
            <a:off x="-5664"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altLang="zh-CN" sz="3600" dirty="0"/>
              <a:t>5</a:t>
            </a:r>
            <a:endParaRPr lang="zh-CN" altLang="en-US" sz="3600" dirty="0"/>
          </a:p>
        </p:txBody>
      </p:sp>
      <p:sp>
        <p:nvSpPr>
          <p:cNvPr id="45" name="文本框 44"/>
          <p:cNvSpPr txBox="1"/>
          <p:nvPr/>
        </p:nvSpPr>
        <p:spPr>
          <a:xfrm>
            <a:off x="647720" y="155645"/>
            <a:ext cx="2877703" cy="646329"/>
          </a:xfrm>
          <a:prstGeom prst="rect">
            <a:avLst/>
          </a:prstGeom>
          <a:noFill/>
        </p:spPr>
        <p:txBody>
          <a:bodyPr wrap="none" lIns="91436" tIns="45719" rIns="91436" bIns="45719" rtlCol="0">
            <a:spAutoFit/>
          </a:bodyPr>
          <a:lstStyle/>
          <a:p>
            <a:r>
              <a:rPr lang="zh-CN" altLang="en-US" sz="3600" spc="600" dirty="0">
                <a:solidFill>
                  <a:schemeClr val="tx2"/>
                </a:solidFill>
                <a:latin typeface="微软雅黑" panose="020B0503020204020204" pitchFamily="34" charset="-122"/>
                <a:ea typeface="微软雅黑" panose="020B0503020204020204" pitchFamily="34" charset="-122"/>
              </a:rPr>
              <a:t>博弈与搜索</a:t>
            </a:r>
          </a:p>
        </p:txBody>
      </p:sp>
      <p:sp>
        <p:nvSpPr>
          <p:cNvPr id="47" name="矩形 46"/>
          <p:cNvSpPr/>
          <p:nvPr/>
        </p:nvSpPr>
        <p:spPr>
          <a:xfrm>
            <a:off x="1468665" y="1218632"/>
            <a:ext cx="10570943" cy="646329"/>
          </a:xfrm>
          <a:prstGeom prst="rect">
            <a:avLst/>
          </a:prstGeom>
        </p:spPr>
        <p:txBody>
          <a:bodyPr wrap="square" lIns="91436" tIns="45719" rIns="91436" bIns="45719">
            <a:spAutoFit/>
          </a:bodyPr>
          <a:lstStyle/>
          <a:p>
            <a:r>
              <a:rPr lang="en-US" altLang="zh-CN" sz="3600" b="1" dirty="0">
                <a:latin typeface="+mj-ea"/>
              </a:rPr>
              <a:t>5.1 </a:t>
            </a:r>
            <a:r>
              <a:rPr lang="zh-CN" altLang="en-US" sz="3600" b="1" dirty="0">
                <a:latin typeface="+mj-ea"/>
              </a:rPr>
              <a:t>概述</a:t>
            </a:r>
            <a:endParaRPr lang="en-US" altLang="zh-CN" sz="3600" b="1" dirty="0">
              <a:latin typeface="+mj-ea"/>
            </a:endParaRPr>
          </a:p>
        </p:txBody>
      </p:sp>
      <p:sp>
        <p:nvSpPr>
          <p:cNvPr id="105" name="矩形 104"/>
          <p:cNvSpPr/>
          <p:nvPr/>
        </p:nvSpPr>
        <p:spPr bwMode="auto">
          <a:xfrm>
            <a:off x="299315" y="1041402"/>
            <a:ext cx="1107728" cy="762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 name="灯片编号占位符 1"/>
          <p:cNvSpPr>
            <a:spLocks noGrp="1"/>
          </p:cNvSpPr>
          <p:nvPr>
            <p:ph type="sldNum" sz="quarter" idx="12"/>
          </p:nvPr>
        </p:nvSpPr>
        <p:spPr/>
        <p:txBody>
          <a:bodyPr/>
          <a:lstStyle/>
          <a:p>
            <a:fld id="{888F8D02-9041-4C59-BC62-13DE0E5C6713}" type="slidenum">
              <a:rPr lang="zh-CN" altLang="en-US" smtClean="0"/>
              <a:t>9</a:t>
            </a:fld>
            <a:endParaRPr lang="zh-CN" altLang="en-US"/>
          </a:p>
        </p:txBody>
      </p:sp>
      <p:pic>
        <p:nvPicPr>
          <p:cNvPr id="22" name="Picture 2" descr="http://www.whu.edu.cn/ch_template/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997" y="142545"/>
            <a:ext cx="2112419" cy="6725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8623" y="2262215"/>
            <a:ext cx="11560985" cy="3882538"/>
          </a:xfrm>
          <a:prstGeom prst="rect">
            <a:avLst/>
          </a:prstGeom>
        </p:spPr>
        <p:txBody>
          <a:bodyPr wrap="square">
            <a:spAutoFit/>
          </a:bodyPr>
          <a:lstStyle/>
          <a:p>
            <a:pPr>
              <a:lnSpc>
                <a:spcPct val="130000"/>
              </a:lnSpc>
              <a:spcBef>
                <a:spcPts val="600"/>
              </a:spcBef>
            </a:pPr>
            <a:r>
              <a:rPr lang="zh-CN" altLang="en-US" sz="2400" dirty="0"/>
              <a:t>要提高博弈问题求解程序的效率，应作到如下两点：</a:t>
            </a:r>
          </a:p>
          <a:p>
            <a:pPr marL="457200" indent="-457200">
              <a:lnSpc>
                <a:spcPct val="130000"/>
              </a:lnSpc>
              <a:spcBef>
                <a:spcPts val="600"/>
              </a:spcBef>
              <a:buFont typeface="Arial" panose="020B0604020202020204" pitchFamily="34" charset="0"/>
              <a:buChar char="•"/>
            </a:pPr>
            <a:r>
              <a:rPr lang="zh-CN" altLang="en-US" sz="2400" dirty="0">
                <a:solidFill>
                  <a:srgbClr val="3333FF"/>
                </a:solidFill>
              </a:rPr>
              <a:t>改进生成过程</a:t>
            </a:r>
            <a:r>
              <a:rPr lang="zh-CN" altLang="en-US" sz="2400" dirty="0"/>
              <a:t>，使之只生成好的走步，如按棋谱的方法生成下一步；</a:t>
            </a:r>
          </a:p>
          <a:p>
            <a:pPr marL="457200" indent="-457200">
              <a:lnSpc>
                <a:spcPct val="130000"/>
              </a:lnSpc>
              <a:spcBef>
                <a:spcPts val="600"/>
              </a:spcBef>
              <a:buFont typeface="Arial" panose="020B0604020202020204" pitchFamily="34" charset="0"/>
              <a:buChar char="•"/>
            </a:pPr>
            <a:r>
              <a:rPr lang="zh-CN" altLang="en-US" sz="2400" dirty="0">
                <a:solidFill>
                  <a:srgbClr val="3333FF"/>
                </a:solidFill>
              </a:rPr>
              <a:t>改进测试过程</a:t>
            </a:r>
            <a:r>
              <a:rPr lang="zh-CN" altLang="en-US" sz="2400" dirty="0"/>
              <a:t>，使最好的步骤能够及时被确认。 </a:t>
            </a:r>
            <a:endParaRPr lang="en-US" altLang="zh-CN" sz="2400" dirty="0"/>
          </a:p>
          <a:p>
            <a:pPr marL="457200" indent="-457200">
              <a:lnSpc>
                <a:spcPct val="130000"/>
              </a:lnSpc>
              <a:spcBef>
                <a:spcPts val="600"/>
              </a:spcBef>
              <a:buFont typeface="Arial" panose="020B0604020202020204" pitchFamily="34" charset="0"/>
              <a:buChar char="•"/>
            </a:pPr>
            <a:endParaRPr lang="zh-CN" altLang="en-US" sz="2400" dirty="0"/>
          </a:p>
          <a:p>
            <a:pPr>
              <a:lnSpc>
                <a:spcPct val="130000"/>
              </a:lnSpc>
            </a:pPr>
            <a:r>
              <a:rPr lang="zh-CN" altLang="en-US" sz="2400" dirty="0"/>
              <a:t>要达到上述目的有效途径是使用启发式方法引导搜索过程，这样的博弈程序应具备：</a:t>
            </a:r>
          </a:p>
          <a:p>
            <a:pPr marL="457200" indent="-457200">
              <a:lnSpc>
                <a:spcPct val="130000"/>
              </a:lnSpc>
              <a:spcBef>
                <a:spcPts val="600"/>
              </a:spcBef>
              <a:spcAft>
                <a:spcPct val="25000"/>
              </a:spcAft>
              <a:buFont typeface="Arial" panose="020B0604020202020204" pitchFamily="34" charset="0"/>
              <a:buChar char="•"/>
            </a:pPr>
            <a:r>
              <a:rPr lang="zh-CN" altLang="en-US" sz="2400" dirty="0">
                <a:solidFill>
                  <a:srgbClr val="3333FF"/>
                </a:solidFill>
              </a:rPr>
              <a:t>一个好的（即只产生可能赢棋步骤的）生成过程。</a:t>
            </a:r>
          </a:p>
          <a:p>
            <a:pPr marL="457200" indent="-457200">
              <a:lnSpc>
                <a:spcPct val="130000"/>
              </a:lnSpc>
              <a:spcBef>
                <a:spcPts val="600"/>
              </a:spcBef>
              <a:spcAft>
                <a:spcPct val="25000"/>
              </a:spcAft>
              <a:buFont typeface="Arial" panose="020B0604020202020204" pitchFamily="34" charset="0"/>
              <a:buChar char="•"/>
            </a:pPr>
            <a:r>
              <a:rPr lang="zh-CN" altLang="en-US" sz="2400" dirty="0">
                <a:solidFill>
                  <a:srgbClr val="3333FF"/>
                </a:solidFill>
              </a:rPr>
              <a:t>一个好的静态估计函数。</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TotalTime>
  <Words>4238</Words>
  <Application>Microsoft Office PowerPoint</Application>
  <PresentationFormat>宽屏</PresentationFormat>
  <Paragraphs>480</Paragraphs>
  <Slides>55</Slides>
  <Notes>50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1" baseType="lpstr">
      <vt:lpstr>MathJax_Main</vt:lpstr>
      <vt:lpstr>MathJax_Math-italic</vt:lpstr>
      <vt:lpstr>等线</vt:lpstr>
      <vt:lpstr>黑体</vt:lpstr>
      <vt:lpstr>华文隶书</vt:lpstr>
      <vt:lpstr>宋体</vt:lpstr>
      <vt:lpstr>微软雅黑</vt:lpstr>
      <vt:lpstr>Arial</vt:lpstr>
      <vt:lpstr>Arial Black</vt:lpstr>
      <vt:lpstr>Calibri</vt:lpstr>
      <vt:lpstr>Cambria Math</vt:lpstr>
      <vt:lpstr>Century Gothic</vt:lpstr>
      <vt:lpstr>Times New Roman</vt:lpstr>
      <vt:lpstr>Wingdings</vt:lpstr>
      <vt:lpstr>1_Office 主题</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课堂练习：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五子棋自动对弈de搜索过程</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Eric</cp:lastModifiedBy>
  <cp:revision>891</cp:revision>
  <dcterms:created xsi:type="dcterms:W3CDTF">2015-04-07T16:28:00Z</dcterms:created>
  <dcterms:modified xsi:type="dcterms:W3CDTF">2022-10-08T13:23:03Z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